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615" r:id="rId2"/>
    <p:sldId id="2732" r:id="rId3"/>
    <p:sldId id="2731" r:id="rId4"/>
    <p:sldId id="2733" r:id="rId5"/>
    <p:sldId id="2445" r:id="rId6"/>
    <p:sldId id="2413" r:id="rId7"/>
    <p:sldId id="2712" r:id="rId8"/>
    <p:sldId id="2730" r:id="rId9"/>
    <p:sldId id="2307" r:id="rId10"/>
    <p:sldId id="2614" r:id="rId11"/>
    <p:sldId id="2724" r:id="rId12"/>
    <p:sldId id="2725" r:id="rId13"/>
    <p:sldId id="2726" r:id="rId14"/>
    <p:sldId id="2727" r:id="rId15"/>
    <p:sldId id="2728" r:id="rId16"/>
    <p:sldId id="2664" r:id="rId17"/>
    <p:sldId id="2443" r:id="rId18"/>
    <p:sldId id="2734" r:id="rId19"/>
    <p:sldId id="2735" r:id="rId20"/>
    <p:sldId id="2736" r:id="rId21"/>
    <p:sldId id="2738" r:id="rId22"/>
    <p:sldId id="2739" r:id="rId23"/>
    <p:sldId id="2740" r:id="rId24"/>
    <p:sldId id="2737"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4773"/>
    <a:srgbClr val="2464A4"/>
    <a:srgbClr val="286FB7"/>
    <a:srgbClr val="163460"/>
    <a:srgbClr val="1AAD96"/>
    <a:srgbClr val="7F7F7F"/>
    <a:srgbClr val="BFBFBF"/>
    <a:srgbClr val="A6A6A6"/>
    <a:srgbClr val="D9D9D9"/>
    <a:srgbClr val="E9E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08" autoAdjust="0"/>
    <p:restoredTop sz="93212" autoAdjust="0"/>
  </p:normalViewPr>
  <p:slideViewPr>
    <p:cSldViewPr snapToObjects="1">
      <p:cViewPr>
        <p:scale>
          <a:sx n="100" d="100"/>
          <a:sy n="100" d="100"/>
        </p:scale>
        <p:origin x="558" y="168"/>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8" d="100"/>
          <a:sy n="118" d="100"/>
        </p:scale>
        <p:origin x="-2028" y="-96"/>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png>
</file>

<file path=ppt/media/image10.png>
</file>

<file path=ppt/media/image11.jpg>
</file>

<file path=ppt/media/image12.jpg>
</file>

<file path=ppt/media/image13.png>
</file>

<file path=ppt/media/image14.jpeg>
</file>

<file path=ppt/media/image15.png>
</file>

<file path=ppt/media/image16.jpeg>
</file>

<file path=ppt/media/image17.jpeg>
</file>

<file path=ppt/media/image18.jpg>
</file>

<file path=ppt/media/image19.jpeg>
</file>

<file path=ppt/media/image2.png>
</file>

<file path=ppt/media/image20.jpeg>
</file>

<file path=ppt/media/image21.jpeg>
</file>

<file path=ppt/media/image22.jpeg>
</file>

<file path=ppt/media/image23.jpeg>
</file>

<file path=ppt/media/image24.jp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jpe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8/23/2019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525483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10</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15</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881908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19</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843547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pn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13000" b="-13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5.xml"/><Relationship Id="rId1" Type="http://schemas.openxmlformats.org/officeDocument/2006/relationships/slideLayout" Target="../slideLayouts/slideLayout76.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90.xml"/><Relationship Id="rId5" Type="http://schemas.openxmlformats.org/officeDocument/2006/relationships/image" Target="../media/image28.jpe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4.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315286"/>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lá»£i-tháº¿-cá»§a-IEO-so-vá»i-IC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88" y="1029325"/>
            <a:ext cx="10192355" cy="5334000"/>
          </a:xfrm>
          <a:prstGeom prst="rect">
            <a:avLst/>
          </a:prstGeom>
          <a:noFill/>
          <a:extLst>
            <a:ext uri="{909E8E84-426E-40DD-AFC4-6F175D3DCCD1}">
              <a14:hiddenFill xmlns:a14="http://schemas.microsoft.com/office/drawing/2010/main">
                <a:solidFill>
                  <a:srgbClr val="FFFFFF"/>
                </a:solidFill>
              </a14:hiddenFill>
            </a:ext>
          </a:extLst>
        </p:spPr>
      </p:pic>
      <p:sp>
        <p:nvSpPr>
          <p:cNvPr id="16" name="ZoneTexte 13"/>
          <p:cNvSpPr txBox="1"/>
          <p:nvPr/>
        </p:nvSpPr>
        <p:spPr>
          <a:xfrm>
            <a:off x="6056324" y="2540450"/>
            <a:ext cx="5586545" cy="2339080"/>
          </a:xfrm>
          <a:prstGeom prst="rect">
            <a:avLst/>
          </a:prstGeom>
          <a:noFill/>
        </p:spPr>
        <p:txBody>
          <a:bodyPr wrap="square" lIns="121899" tIns="60949" rIns="121899" bIns="60949" rtlCol="0">
            <a:spAutoFit/>
          </a:bodyPr>
          <a:lstStyle/>
          <a:p>
            <a:r>
              <a:rPr lang="vi-VN" sz="1800" dirty="0">
                <a:solidFill>
                  <a:schemeClr val="bg1">
                    <a:lumMod val="75000"/>
                  </a:schemeClr>
                </a:solidFill>
              </a:rPr>
              <a:t>Đối với các nhà đầu tư, điều đó thực sự không quan trọng nếu bạn đang tham gia vào IEO. Trong cả IEO, bạn sẽ trải qua chứng nhận AML / KYC và gửi tiền điện tử đến một địa chỉ để đổi lấy token.</a:t>
            </a:r>
            <a:endParaRPr lang="en-US" sz="1800" dirty="0">
              <a:solidFill>
                <a:schemeClr val="bg1">
                  <a:lumMod val="75000"/>
                </a:schemeClr>
              </a:solidFill>
            </a:endParaRPr>
          </a:p>
          <a:p>
            <a:r>
              <a:rPr lang="vi-VN" sz="1800" dirty="0">
                <a:solidFill>
                  <a:schemeClr val="bg1">
                    <a:lumMod val="75000"/>
                  </a:schemeClr>
                </a:solidFill>
              </a:rPr>
              <a:t>Tuy nhiên, đối với các nhà phát triển, IEO có thể mang lại lợi ích đáng kể – và đó là lý do tại sao một số lượng lớn các nhà phát triển đang chọn IEO. Lợi ích bao gồm:</a:t>
            </a:r>
            <a:endParaRPr lang="en-US" sz="1800" dirty="0">
              <a:solidFill>
                <a:schemeClr val="bg1">
                  <a:lumMod val="75000"/>
                </a:schemeClr>
              </a:solidFill>
            </a:endParaRPr>
          </a:p>
        </p:txBody>
      </p:sp>
      <p:sp>
        <p:nvSpPr>
          <p:cNvPr id="18" name="ZoneTexte 25"/>
          <p:cNvSpPr txBox="1"/>
          <p:nvPr/>
        </p:nvSpPr>
        <p:spPr>
          <a:xfrm>
            <a:off x="5281825" y="1951906"/>
            <a:ext cx="3647455" cy="492420"/>
          </a:xfrm>
          <a:prstGeom prst="rect">
            <a:avLst/>
          </a:prstGeom>
          <a:noFill/>
        </p:spPr>
        <p:txBody>
          <a:bodyPr wrap="square" lIns="121899" tIns="60949" rIns="121899" bIns="60949" rtlCol="0" anchor="ctr" anchorCtr="0">
            <a:spAutoFit/>
          </a:bodyPr>
          <a:lstStyle/>
          <a:p>
            <a:r>
              <a:rPr lang="fr-CA" sz="2400" dirty="0" err="1">
                <a:solidFill>
                  <a:srgbClr val="2464A4"/>
                </a:solidFill>
                <a:latin typeface="PT Sans"/>
              </a:rPr>
              <a:t>Lợi</a:t>
            </a:r>
            <a:r>
              <a:rPr lang="fr-CA" sz="2400" dirty="0">
                <a:solidFill>
                  <a:srgbClr val="2464A4"/>
                </a:solidFill>
                <a:latin typeface="PT Sans"/>
              </a:rPr>
              <a:t> </a:t>
            </a:r>
            <a:r>
              <a:rPr lang="fr-CA" sz="2400" dirty="0" err="1">
                <a:solidFill>
                  <a:srgbClr val="2464A4"/>
                </a:solidFill>
                <a:latin typeface="PT Sans"/>
              </a:rPr>
              <a:t>ích</a:t>
            </a:r>
            <a:r>
              <a:rPr lang="fr-CA" sz="2400" dirty="0">
                <a:solidFill>
                  <a:srgbClr val="2464A4"/>
                </a:solidFill>
                <a:latin typeface="PT Sans"/>
              </a:rPr>
              <a:t> </a:t>
            </a:r>
            <a:r>
              <a:rPr lang="fr-CA" sz="2400" dirty="0" err="1">
                <a:solidFill>
                  <a:srgbClr val="2464A4"/>
                </a:solidFill>
                <a:latin typeface="PT Sans"/>
              </a:rPr>
              <a:t>cho</a:t>
            </a:r>
            <a:r>
              <a:rPr lang="fr-CA" sz="2400" dirty="0">
                <a:solidFill>
                  <a:srgbClr val="2464A4"/>
                </a:solidFill>
                <a:latin typeface="PT Sans"/>
              </a:rPr>
              <a:t> </a:t>
            </a:r>
            <a:r>
              <a:rPr lang="fr-CA" sz="2400" dirty="0" err="1">
                <a:solidFill>
                  <a:srgbClr val="2464A4"/>
                </a:solidFill>
                <a:latin typeface="PT Sans"/>
              </a:rPr>
              <a:t>khởi</a:t>
            </a:r>
            <a:r>
              <a:rPr lang="fr-CA" sz="2400" dirty="0">
                <a:solidFill>
                  <a:srgbClr val="2464A4"/>
                </a:solidFill>
                <a:latin typeface="PT Sans"/>
              </a:rPr>
              <a:t> </a:t>
            </a:r>
            <a:r>
              <a:rPr lang="fr-CA" sz="2400" dirty="0" err="1" smtClean="0">
                <a:solidFill>
                  <a:srgbClr val="2464A4"/>
                </a:solidFill>
                <a:latin typeface="PT Sans"/>
              </a:rPr>
              <a:t>nghiệp</a:t>
            </a:r>
            <a:endParaRPr lang="fr-CA" sz="1200" dirty="0">
              <a:solidFill>
                <a:srgbClr val="2464A4"/>
              </a:solidFill>
              <a:latin typeface="Montserrat"/>
            </a:endParaRPr>
          </a:p>
        </p:txBody>
      </p:sp>
      <p:sp>
        <p:nvSpPr>
          <p:cNvPr id="8" name="ZoneTexte 25"/>
          <p:cNvSpPr txBox="1"/>
          <p:nvPr/>
        </p:nvSpPr>
        <p:spPr>
          <a:xfrm>
            <a:off x="3520104" y="631977"/>
            <a:ext cx="5334000" cy="861752"/>
          </a:xfrm>
          <a:prstGeom prst="rect">
            <a:avLst/>
          </a:prstGeom>
          <a:noFill/>
        </p:spPr>
        <p:txBody>
          <a:bodyPr wrap="square" lIns="121899" tIns="60949" rIns="121899" bIns="60949" rtlCol="0" anchor="ctr" anchorCtr="0">
            <a:spAutoFit/>
          </a:bodyPr>
          <a:lstStyle/>
          <a:p>
            <a:r>
              <a:rPr lang="fr-CA" sz="4800" dirty="0" err="1">
                <a:solidFill>
                  <a:srgbClr val="2464A4"/>
                </a:solidFill>
                <a:latin typeface="PT Sans"/>
              </a:rPr>
              <a:t>Tại</a:t>
            </a:r>
            <a:r>
              <a:rPr lang="fr-CA" sz="4800" dirty="0">
                <a:solidFill>
                  <a:srgbClr val="2464A4"/>
                </a:solidFill>
                <a:latin typeface="PT Sans"/>
              </a:rPr>
              <a:t> </a:t>
            </a:r>
            <a:r>
              <a:rPr lang="fr-CA" sz="4800" dirty="0" err="1">
                <a:solidFill>
                  <a:srgbClr val="2464A4"/>
                </a:solidFill>
                <a:latin typeface="PT Sans"/>
              </a:rPr>
              <a:t>sao</a:t>
            </a:r>
            <a:r>
              <a:rPr lang="fr-CA" sz="4800" dirty="0">
                <a:solidFill>
                  <a:srgbClr val="2464A4"/>
                </a:solidFill>
                <a:latin typeface="PT Sans"/>
              </a:rPr>
              <a:t> </a:t>
            </a:r>
            <a:r>
              <a:rPr lang="fr-CA" sz="4800" dirty="0" err="1">
                <a:solidFill>
                  <a:srgbClr val="2464A4"/>
                </a:solidFill>
                <a:latin typeface="PT Sans"/>
              </a:rPr>
              <a:t>chọn</a:t>
            </a:r>
            <a:r>
              <a:rPr lang="fr-CA" sz="4800" dirty="0">
                <a:solidFill>
                  <a:srgbClr val="2464A4"/>
                </a:solidFill>
                <a:latin typeface="PT Sans"/>
              </a:rPr>
              <a:t> </a:t>
            </a:r>
            <a:r>
              <a:rPr lang="fr-CA" sz="4800" dirty="0" smtClean="0">
                <a:solidFill>
                  <a:srgbClr val="2464A4"/>
                </a:solidFill>
                <a:latin typeface="PT Sans"/>
              </a:rPr>
              <a:t>IEO</a:t>
            </a:r>
            <a:endParaRPr lang="fr-CA" sz="4800" dirty="0">
              <a:solidFill>
                <a:srgbClr val="2464A4"/>
              </a:solidFill>
              <a:latin typeface="Montserrat"/>
            </a:endParaRPr>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446212" y="2921168"/>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1598612" y="1734978"/>
            <a:ext cx="5257800" cy="492443"/>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a:t>
            </a:r>
            <a:r>
              <a:rPr lang="en-US" sz="3200" b="1" dirty="0" err="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sàn</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en-US" sz="3200" b="1" dirty="0" err="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tự</a:t>
            </a:r>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vi-VN"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độ</a:t>
            </a:r>
            <a:r>
              <a:rPr lang="en-US" sz="3200" b="1" dirty="0" err="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ng</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en-US" sz="3200" b="1" dirty="0" err="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a:t>
            </a:r>
            <a:endPar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638108" y="3050968"/>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856412" y="2921168"/>
            <a:ext cx="4814253" cy="18032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7085012" y="1583528"/>
            <a:ext cx="6490653"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vi-VN" sz="3200" b="1" dirty="0">
                <a:solidFill>
                  <a:schemeClr val="bg1"/>
                </a:solidFill>
              </a:rPr>
              <a:t>Tiếp cận </a:t>
            </a:r>
            <a:r>
              <a:rPr lang="en-US" sz="3200" b="1" dirty="0" err="1" smtClean="0">
                <a:solidFill>
                  <a:schemeClr val="bg1"/>
                </a:solidFill>
              </a:rPr>
              <a:t>hàng</a:t>
            </a:r>
            <a:r>
              <a:rPr lang="en-US" sz="3200" b="1" dirty="0" smtClean="0">
                <a:solidFill>
                  <a:schemeClr val="bg1"/>
                </a:solidFill>
              </a:rPr>
              <a:t> </a:t>
            </a:r>
            <a:r>
              <a:rPr lang="en-US" sz="3200" b="1" dirty="0" err="1" smtClean="0">
                <a:solidFill>
                  <a:schemeClr val="bg1"/>
                </a:solidFill>
              </a:rPr>
              <a:t>triệu</a:t>
            </a:r>
            <a:r>
              <a:rPr lang="en-US" sz="3200" b="1" dirty="0" smtClean="0">
                <a:solidFill>
                  <a:schemeClr val="bg1"/>
                </a:solidFill>
              </a:rPr>
              <a:t> </a:t>
            </a:r>
            <a:r>
              <a:rPr lang="vi-VN" sz="3200" b="1" dirty="0" smtClean="0">
                <a:solidFill>
                  <a:schemeClr val="bg1"/>
                </a:solidFill>
              </a:rPr>
              <a:t>người </a:t>
            </a:r>
            <a:r>
              <a:rPr lang="vi-VN" sz="3200" dirty="0">
                <a:solidFill>
                  <a:schemeClr val="bg1"/>
                </a:solidFill>
              </a:rPr>
              <a:t> </a:t>
            </a:r>
            <a:endParaRPr lang="en-US" sz="32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7085012" y="3124200"/>
            <a:ext cx="4343651"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Các</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sàn</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giao</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dịch</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có</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1800" b="1" dirty="0">
                <a:solidFill>
                  <a:schemeClr val="bg1"/>
                </a:solidFill>
                <a:effectLst>
                  <a:outerShdw blurRad="38100" dist="38100" dir="2700000" algn="tl">
                    <a:srgbClr val="000000">
                      <a:alpha val="43137"/>
                    </a:srgbClr>
                  </a:outerShdw>
                </a:effectLst>
              </a:rPr>
              <a:t>g.</a:t>
            </a:r>
          </a:p>
        </p:txBody>
      </p:sp>
      <p:pic>
        <p:nvPicPr>
          <p:cNvPr id="3074" name="Picture 2" descr="Image result for crypto handshak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012" y="762000"/>
            <a:ext cx="5486400" cy="5486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98789"/>
            <a:ext cx="2734918"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err="1" smtClean="0">
                <a:solidFill>
                  <a:schemeClr val="bg1"/>
                </a:solidFill>
              </a:rPr>
              <a:t>Độ</a:t>
            </a:r>
            <a:r>
              <a:rPr lang="en-US" sz="3200" b="1" dirty="0" smtClean="0">
                <a:solidFill>
                  <a:schemeClr val="bg1"/>
                </a:solidFill>
              </a:rPr>
              <a:t> </a:t>
            </a:r>
            <a:r>
              <a:rPr lang="en-US" sz="3200" b="1" dirty="0" err="1" smtClean="0">
                <a:solidFill>
                  <a:schemeClr val="bg1"/>
                </a:solidFill>
              </a:rPr>
              <a:t>uy</a:t>
            </a:r>
            <a:r>
              <a:rPr lang="en-US" sz="3200" b="1" dirty="0" smtClean="0">
                <a:solidFill>
                  <a:schemeClr val="bg1"/>
                </a:solidFill>
              </a:rPr>
              <a:t> </a:t>
            </a:r>
            <a:r>
              <a:rPr lang="en-US" sz="3200" b="1" dirty="0" err="1">
                <a:solidFill>
                  <a:schemeClr val="bg1"/>
                </a:solidFill>
              </a:rPr>
              <a:t>tín</a:t>
            </a:r>
            <a:r>
              <a:rPr lang="en-US" sz="3200" b="1" dirty="0">
                <a:solidFill>
                  <a:schemeClr val="bg1"/>
                </a:solidFill>
              </a:rPr>
              <a:t> </a:t>
            </a:r>
            <a:r>
              <a:rPr lang="en-US" sz="3200" b="1" dirty="0" err="1" smtClean="0">
                <a:solidFill>
                  <a:schemeClr val="bg1"/>
                </a:solidFill>
              </a:rPr>
              <a:t>cao</a:t>
            </a:r>
            <a:r>
              <a:rPr lang="en-US" sz="3200" b="1" dirty="0" smtClean="0">
                <a:solidFill>
                  <a:schemeClr val="bg1"/>
                </a:solidFill>
                <a:latin typeface="Roboto" panose="02000000000000000000" pitchFamily="2" charset="0"/>
                <a:ea typeface="Roboto" panose="02000000000000000000" pitchFamily="2" charset="0"/>
              </a:rPr>
              <a:t>:</a:t>
            </a:r>
            <a:endParaRPr lang="en-US" sz="32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whale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8664"/>
            <a:ext cx="12188825" cy="820307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txBox="1">
            <a:spLocks/>
          </p:cNvSpPr>
          <p:nvPr/>
        </p:nvSpPr>
        <p:spPr>
          <a:xfrm>
            <a:off x="8256904" y="2356486"/>
            <a:ext cx="3352800"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err="1">
                <a:solidFill>
                  <a:schemeClr val="bg1"/>
                </a:solidFill>
                <a:latin typeface="Roboto" panose="02000000000000000000" pitchFamily="2" charset="0"/>
                <a:ea typeface="Roboto" panose="02000000000000000000" pitchFamily="2" charset="0"/>
              </a:rPr>
              <a:t>Tránh</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bị</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cá</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voi</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xả</a:t>
            </a:r>
            <a:r>
              <a:rPr lang="en-US" sz="3200" b="1" dirty="0">
                <a:solidFill>
                  <a:schemeClr val="bg1"/>
                </a:solidFill>
                <a:latin typeface="Roboto" panose="02000000000000000000" pitchFamily="2" charset="0"/>
                <a:ea typeface="Roboto" panose="02000000000000000000" pitchFamily="2" charset="0"/>
              </a:rPr>
              <a:t>:</a:t>
            </a:r>
          </a:p>
        </p:txBody>
      </p:sp>
      <p:sp>
        <p:nvSpPr>
          <p:cNvPr id="7" name="Footer Text"/>
          <p:cNvSpPr txBox="1"/>
          <p:nvPr/>
        </p:nvSpPr>
        <p:spPr>
          <a:xfrm>
            <a:off x="9354184" y="3373698"/>
            <a:ext cx="2226628" cy="553998"/>
          </a:xfrm>
          <a:prstGeom prst="rect">
            <a:avLst/>
          </a:prstGeom>
          <a:noFill/>
        </p:spPr>
        <p:txBody>
          <a:bodyPr wrap="square" lIns="0" tIns="0" rIns="0" bIns="0" rtlCol="0" anchor="t">
            <a:spAutoFit/>
          </a:bodyPr>
          <a:lstStyle/>
          <a:p>
            <a:r>
              <a:rPr lang="vi-VN" sz="1800" dirty="0" smtClean="0">
                <a:solidFill>
                  <a:schemeClr val="bg1"/>
                </a:solidFill>
              </a:rPr>
              <a:t>IEO có thể giúp giảm thao túng giá</a:t>
            </a:r>
            <a:endParaRPr lang="en-US" sz="1800" dirty="0">
              <a:solidFill>
                <a:schemeClr val="bg1"/>
              </a:solidFill>
            </a:endParaRPr>
          </a:p>
        </p:txBody>
      </p:sp>
      <p:sp>
        <p:nvSpPr>
          <p:cNvPr id="8" name="Rectangle 7"/>
          <p:cNvSpPr/>
          <p:nvPr/>
        </p:nvSpPr>
        <p:spPr>
          <a:xfrm>
            <a:off x="9142411" y="3200400"/>
            <a:ext cx="2467293" cy="9144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2" y="232889"/>
            <a:ext cx="6132503" cy="2097947"/>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rgbClr val="286FB7"/>
          </a:solidFill>
          <a:ln w="0">
            <a:noFill/>
            <a:prstDash val="solid"/>
            <a:round/>
            <a:headEnd/>
            <a:tailEnd/>
          </a:ln>
        </p:spPr>
        <p:txBody>
          <a:bodyPr vert="horz" wrap="square" lIns="121899" tIns="60949" rIns="121899" bIns="60949" numCol="1" anchor="t" anchorCtr="0" compatLnSpc="1">
            <a:prstTxWarp prst="textNoShape">
              <a:avLst/>
            </a:prstTxWarp>
            <a:noAutofit/>
          </a:bodyPr>
          <a:lstStyle/>
          <a:p>
            <a:pPr rtl="0"/>
            <a:endParaRPr lang="en-US"/>
          </a:p>
        </p:txBody>
      </p:sp>
      <p:sp>
        <p:nvSpPr>
          <p:cNvPr id="7" name="Freeform 6"/>
          <p:cNvSpPr>
            <a:spLocks/>
          </p:cNvSpPr>
          <p:nvPr/>
        </p:nvSpPr>
        <p:spPr bwMode="auto">
          <a:xfrm flipH="1" flipV="1">
            <a:off x="6056324" y="4495800"/>
            <a:ext cx="6132503" cy="2097947"/>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rgbClr val="286FB7"/>
          </a:solidFill>
          <a:ln w="0">
            <a:noFill/>
            <a:prstDash val="solid"/>
            <a:round/>
            <a:headEnd/>
            <a:tailEnd/>
          </a:ln>
        </p:spPr>
        <p:txBody>
          <a:bodyPr vert="horz" wrap="square" lIns="121899" tIns="60949" rIns="121899" bIns="60949" numCol="1" anchor="t" anchorCtr="0" compatLnSpc="1">
            <a:prstTxWarp prst="textNoShape">
              <a:avLst/>
            </a:prstTxWarp>
            <a:noAutofit/>
          </a:bodyPr>
          <a:lstStyle/>
          <a:p>
            <a:pPr rtl="0"/>
            <a:endParaRPr lang="en-US"/>
          </a:p>
        </p:txBody>
      </p:sp>
      <p:sp>
        <p:nvSpPr>
          <p:cNvPr id="8" name="ZoneTexte 25"/>
          <p:cNvSpPr txBox="1"/>
          <p:nvPr/>
        </p:nvSpPr>
        <p:spPr>
          <a:xfrm>
            <a:off x="3198812" y="762000"/>
            <a:ext cx="10896600" cy="861752"/>
          </a:xfrm>
          <a:prstGeom prst="rect">
            <a:avLst/>
          </a:prstGeom>
          <a:noFill/>
        </p:spPr>
        <p:txBody>
          <a:bodyPr wrap="square" lIns="121899" tIns="60949" rIns="121899" bIns="60949" rtlCol="0" anchor="ctr" anchorCtr="0">
            <a:spAutoFit/>
          </a:bodyPr>
          <a:lstStyle/>
          <a:p>
            <a:r>
              <a:rPr lang="en-US" sz="4800" dirty="0" err="1" smtClean="0">
                <a:solidFill>
                  <a:schemeClr val="bg1"/>
                </a:solidFill>
              </a:rPr>
              <a:t>Lợi</a:t>
            </a:r>
            <a:r>
              <a:rPr lang="en-US" sz="4800" dirty="0" smtClean="0">
                <a:solidFill>
                  <a:schemeClr val="bg1"/>
                </a:solidFill>
              </a:rPr>
              <a:t> </a:t>
            </a:r>
            <a:r>
              <a:rPr lang="en-US" sz="4800" dirty="0" err="1" smtClean="0">
                <a:solidFill>
                  <a:schemeClr val="bg1"/>
                </a:solidFill>
              </a:rPr>
              <a:t>ích</a:t>
            </a:r>
            <a:r>
              <a:rPr lang="en-US" sz="4800" dirty="0" smtClean="0">
                <a:solidFill>
                  <a:schemeClr val="bg1"/>
                </a:solidFill>
              </a:rPr>
              <a:t> </a:t>
            </a:r>
            <a:r>
              <a:rPr lang="en-US" sz="4800" dirty="0" err="1" smtClean="0">
                <a:solidFill>
                  <a:schemeClr val="bg1"/>
                </a:solidFill>
              </a:rPr>
              <a:t>cho</a:t>
            </a:r>
            <a:r>
              <a:rPr lang="en-US" sz="4800" dirty="0" smtClean="0">
                <a:solidFill>
                  <a:schemeClr val="bg1"/>
                </a:solidFill>
              </a:rPr>
              <a:t> </a:t>
            </a:r>
            <a:r>
              <a:rPr lang="en-US" sz="4800" dirty="0" err="1" smtClean="0">
                <a:solidFill>
                  <a:schemeClr val="bg1"/>
                </a:solidFill>
              </a:rPr>
              <a:t>sàn</a:t>
            </a:r>
            <a:r>
              <a:rPr lang="en-US" sz="4800" dirty="0" smtClean="0">
                <a:solidFill>
                  <a:schemeClr val="bg1"/>
                </a:solidFill>
              </a:rPr>
              <a:t> </a:t>
            </a:r>
            <a:r>
              <a:rPr lang="en-US" sz="4800" dirty="0" err="1" smtClean="0">
                <a:solidFill>
                  <a:schemeClr val="bg1"/>
                </a:solidFill>
              </a:rPr>
              <a:t>khi</a:t>
            </a:r>
            <a:r>
              <a:rPr lang="en-US" sz="4800" dirty="0" smtClean="0">
                <a:solidFill>
                  <a:schemeClr val="bg1"/>
                </a:solidFill>
              </a:rPr>
              <a:t> </a:t>
            </a:r>
            <a:r>
              <a:rPr lang="en-US" sz="4800" dirty="0" err="1" smtClean="0">
                <a:solidFill>
                  <a:schemeClr val="bg1"/>
                </a:solidFill>
              </a:rPr>
              <a:t>triển</a:t>
            </a:r>
            <a:r>
              <a:rPr lang="en-US" sz="4800" dirty="0" smtClean="0">
                <a:solidFill>
                  <a:schemeClr val="bg1"/>
                </a:solidFill>
              </a:rPr>
              <a:t> </a:t>
            </a:r>
            <a:r>
              <a:rPr lang="en-US" sz="4800" dirty="0" err="1" smtClean="0">
                <a:solidFill>
                  <a:schemeClr val="bg1"/>
                </a:solidFill>
              </a:rPr>
              <a:t>khai</a:t>
            </a:r>
            <a:r>
              <a:rPr lang="en-US" sz="4800" dirty="0" smtClean="0">
                <a:solidFill>
                  <a:schemeClr val="bg1"/>
                </a:solidFill>
              </a:rPr>
              <a:t> IEO</a:t>
            </a:r>
            <a:endParaRPr lang="en-US" sz="4800" b="1" dirty="0">
              <a:solidFill>
                <a:schemeClr val="bg1"/>
              </a:solidFill>
            </a:endParaRPr>
          </a:p>
        </p:txBody>
      </p:sp>
      <p:sp>
        <p:nvSpPr>
          <p:cNvPr id="5" name="Text Placeholder 3"/>
          <p:cNvSpPr txBox="1">
            <a:spLocks/>
          </p:cNvSpPr>
          <p:nvPr/>
        </p:nvSpPr>
        <p:spPr>
          <a:xfrm>
            <a:off x="707008" y="1969724"/>
            <a:ext cx="4086436" cy="130651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Thu </a:t>
            </a:r>
            <a:r>
              <a:rPr lang="en-US" sz="1900" b="1" dirty="0" err="1" smtClean="0">
                <a:solidFill>
                  <a:srgbClr val="286FB7"/>
                </a:solidFill>
              </a:rPr>
              <a:t>hút</a:t>
            </a:r>
            <a:r>
              <a:rPr lang="en-US" sz="1900" b="1" dirty="0" smtClean="0">
                <a:solidFill>
                  <a:srgbClr val="286FB7"/>
                </a:solidFill>
              </a:rPr>
              <a:t> </a:t>
            </a:r>
            <a:r>
              <a:rPr lang="en-US" sz="1900" b="1" dirty="0" err="1" smtClean="0">
                <a:solidFill>
                  <a:srgbClr val="286FB7"/>
                </a:solidFill>
              </a:rPr>
              <a:t>ng</a:t>
            </a:r>
            <a:r>
              <a:rPr lang="vi-VN" sz="1900" b="1" dirty="0" smtClean="0">
                <a:solidFill>
                  <a:srgbClr val="286FB7"/>
                </a:solidFill>
              </a:rPr>
              <a:t>ườ</a:t>
            </a:r>
            <a:r>
              <a:rPr lang="en-US" sz="1900" b="1" dirty="0" err="1">
                <a:solidFill>
                  <a:srgbClr val="286FB7"/>
                </a:solidFill>
              </a:rPr>
              <a:t>i</a:t>
            </a:r>
            <a:r>
              <a:rPr lang="en-US" sz="1900" b="1" dirty="0">
                <a:solidFill>
                  <a:srgbClr val="286FB7"/>
                </a:solidFill>
              </a:rPr>
              <a:t> </a:t>
            </a:r>
            <a:r>
              <a:rPr lang="en-US" sz="1900" b="1" dirty="0" err="1">
                <a:solidFill>
                  <a:srgbClr val="286FB7"/>
                </a:solidFill>
              </a:rPr>
              <a:t>dùng</a:t>
            </a:r>
            <a:r>
              <a:rPr lang="en-US" sz="1900" b="1" dirty="0">
                <a:solidFill>
                  <a:srgbClr val="286FB7"/>
                </a:solidFill>
              </a:rPr>
              <a:t> </a:t>
            </a:r>
            <a:r>
              <a:rPr lang="en-US" sz="1900" b="1" dirty="0" err="1" smtClean="0">
                <a:solidFill>
                  <a:srgbClr val="286FB7"/>
                </a:solidFill>
              </a:rPr>
              <a:t>mới</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Có hàng ngàn người dùng quan tâm đến việc khởi động và công nghệ của nó. Những người dùng này chưa đăng ký sàn của bạn – nhưng họ sẽ đăng ký khi bạn khởi chạy IEO.</a:t>
            </a:r>
            <a:endParaRPr lang="en-US" sz="1200" dirty="0">
              <a:solidFill>
                <a:schemeClr val="bg1"/>
              </a:solidFill>
              <a:cs typeface="+mj-cs"/>
            </a:endParaRPr>
          </a:p>
        </p:txBody>
      </p:sp>
      <p:sp>
        <p:nvSpPr>
          <p:cNvPr id="9" name="Text Placeholder 3"/>
          <p:cNvSpPr txBox="1">
            <a:spLocks/>
          </p:cNvSpPr>
          <p:nvPr/>
        </p:nvSpPr>
        <p:spPr>
          <a:xfrm>
            <a:off x="5789612" y="2622980"/>
            <a:ext cx="5715000" cy="1583510"/>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Marketing </a:t>
            </a:r>
            <a:r>
              <a:rPr lang="en-US" sz="1900" b="1" dirty="0" err="1" smtClean="0">
                <a:solidFill>
                  <a:srgbClr val="286FB7"/>
                </a:solidFill>
              </a:rPr>
              <a:t>tốt</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Nếu sàn của bạn có lịch sử lưu trữ các dự án và IEO hợp pháp, chất lượng cao, thì đây là tiếp thị tuyệt vời cho trao đổi của bạn. Khi các dự án quảng bá cho IEO của họ, thì họ luôn luôn nhắc tới bạn trong những bài PR đắt tiền của mình, vì thế, chính bạn cũng đang được họ quảng cáo…free. Tất cả đều có lợi.</a:t>
            </a:r>
            <a:endParaRPr lang="en-US" sz="1200" dirty="0">
              <a:solidFill>
                <a:schemeClr val="bg1"/>
              </a:solidFill>
              <a:cs typeface="+mj-cs"/>
            </a:endParaRPr>
          </a:p>
        </p:txBody>
      </p:sp>
      <p:sp>
        <p:nvSpPr>
          <p:cNvPr id="10" name="Text Placeholder 3"/>
          <p:cNvSpPr txBox="1">
            <a:spLocks/>
          </p:cNvSpPr>
          <p:nvPr/>
        </p:nvSpPr>
        <p:spPr>
          <a:xfrm>
            <a:off x="5789612" y="4619308"/>
            <a:ext cx="4086436" cy="130651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err="1">
                <a:solidFill>
                  <a:srgbClr val="286FB7"/>
                </a:solidFill>
              </a:rPr>
              <a:t>Thêm</a:t>
            </a:r>
            <a:r>
              <a:rPr lang="en-US" sz="1900" b="1" dirty="0">
                <a:solidFill>
                  <a:srgbClr val="286FB7"/>
                </a:solidFill>
              </a:rPr>
              <a:t> </a:t>
            </a:r>
            <a:r>
              <a:rPr lang="en-US" sz="1900" b="1" dirty="0" err="1">
                <a:solidFill>
                  <a:srgbClr val="286FB7"/>
                </a:solidFill>
              </a:rPr>
              <a:t>phí</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Lưu trữ IEO là một cách tuyệt vời để tăng thêm phí giao dịch trên sàn giao dịch của họ. Sàn cũng tính phí cho các startup</a:t>
            </a:r>
            <a:r>
              <a:rPr lang="vi-VN" sz="1200" dirty="0" smtClean="0">
                <a:solidFill>
                  <a:schemeClr val="bg1"/>
                </a:solidFill>
              </a:rPr>
              <a:t>.</a:t>
            </a:r>
            <a:endParaRPr lang="en-US" sz="1200" dirty="0">
              <a:solidFill>
                <a:schemeClr val="bg1"/>
              </a:solidFill>
              <a:cs typeface="+mj-cs"/>
            </a:endParaRPr>
          </a:p>
        </p:txBody>
      </p:sp>
      <p:sp>
        <p:nvSpPr>
          <p:cNvPr id="11" name="Text Placeholder 3"/>
          <p:cNvSpPr txBox="1">
            <a:spLocks/>
          </p:cNvSpPr>
          <p:nvPr/>
        </p:nvSpPr>
        <p:spPr>
          <a:xfrm>
            <a:off x="707008" y="4065311"/>
            <a:ext cx="4086436" cy="186050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Coin </a:t>
            </a:r>
            <a:r>
              <a:rPr lang="en-US" sz="1900" b="1" dirty="0" err="1" smtClean="0">
                <a:solidFill>
                  <a:srgbClr val="286FB7"/>
                </a:solidFill>
              </a:rPr>
              <a:t>sàn</a:t>
            </a:r>
            <a:r>
              <a:rPr lang="en-US" sz="1900" b="1" dirty="0" smtClean="0">
                <a:solidFill>
                  <a:srgbClr val="286FB7"/>
                </a:solidFill>
              </a:rPr>
              <a:t> t</a:t>
            </a:r>
            <a:r>
              <a:rPr lang="vi-VN" sz="1900" b="1" dirty="0" smtClean="0">
                <a:solidFill>
                  <a:srgbClr val="286FB7"/>
                </a:solidFill>
              </a:rPr>
              <a:t>ăn</a:t>
            </a:r>
            <a:r>
              <a:rPr lang="en-US" sz="1900" b="1" dirty="0" smtClean="0">
                <a:solidFill>
                  <a:srgbClr val="286FB7"/>
                </a:solidFill>
              </a:rPr>
              <a:t>g</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Khi coin sàn được list như là một hình thức mua bán, thì những người có nhu cầu mua sẽ chú ý đến coin của sàn hơn, nếu đợt IEO đó thành công, giá coin sàn chắc chắn sẽ hưởng lợi. Ví dụ, Sau IEO đồng BTT, thì đồng BNB cũng tăng tới 75% trong tháng.</a:t>
            </a:r>
            <a:endParaRPr lang="en-US" sz="1200" dirty="0">
              <a:solidFill>
                <a:schemeClr val="bg1"/>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113" y="-45002"/>
            <a:ext cx="12344400" cy="7339437"/>
          </a:xfrm>
          <a:prstGeom prst="rect">
            <a:avLst/>
          </a:prstGeom>
          <a:noFill/>
          <a:extLst>
            <a:ext uri="{909E8E84-426E-40DD-AFC4-6F175D3DCCD1}">
              <a14:hiddenFill xmlns:a14="http://schemas.microsoft.com/office/drawing/2010/main">
                <a:solidFill>
                  <a:srgbClr val="FFFFFF"/>
                </a:solidFill>
              </a14:hiddenFill>
            </a:ext>
          </a:extLst>
        </p:spPr>
      </p:pic>
      <p:sp>
        <p:nvSpPr>
          <p:cNvPr id="50" name="Title 49"/>
          <p:cNvSpPr>
            <a:spLocks noGrp="1"/>
          </p:cNvSpPr>
          <p:nvPr>
            <p:ph type="title"/>
          </p:nvPr>
        </p:nvSpPr>
        <p:spPr>
          <a:xfrm>
            <a:off x="760412" y="109718"/>
            <a:ext cx="10668000" cy="660511"/>
          </a:xfrm>
        </p:spPr>
        <p:txBody>
          <a:bodyPr/>
          <a:lstStyle/>
          <a:p>
            <a:r>
              <a:rPr lang="vi-VN" sz="2600" dirty="0" smtClean="0">
                <a:solidFill>
                  <a:schemeClr val="bg1"/>
                </a:solidFill>
              </a:rPr>
              <a:t>Lợi </a:t>
            </a:r>
            <a:r>
              <a:rPr lang="vi-VN" sz="2600" dirty="0">
                <a:solidFill>
                  <a:schemeClr val="bg1"/>
                </a:solidFill>
              </a:rPr>
              <a:t>ích cho người dùng </a:t>
            </a:r>
            <a:r>
              <a:rPr lang="en-US" sz="2600" dirty="0" err="1" smtClean="0">
                <a:solidFill>
                  <a:schemeClr val="bg1"/>
                </a:solidFill>
              </a:rPr>
              <a:t>triển</a:t>
            </a:r>
            <a:r>
              <a:rPr lang="en-US" sz="2600" dirty="0" smtClean="0">
                <a:solidFill>
                  <a:schemeClr val="bg1"/>
                </a:solidFill>
              </a:rPr>
              <a:t> </a:t>
            </a:r>
            <a:r>
              <a:rPr lang="en-US" sz="2600" dirty="0" err="1" smtClean="0">
                <a:solidFill>
                  <a:schemeClr val="bg1"/>
                </a:solidFill>
              </a:rPr>
              <a:t>khai</a:t>
            </a:r>
            <a:r>
              <a:rPr lang="en-US" sz="2600" dirty="0" smtClean="0">
                <a:solidFill>
                  <a:schemeClr val="bg1"/>
                </a:solidFill>
              </a:rPr>
              <a:t> IEO</a:t>
            </a:r>
            <a:endParaRPr lang="en-US" sz="2600" dirty="0">
              <a:solidFill>
                <a:schemeClr val="bg1"/>
              </a:solidFill>
            </a:endParaRPr>
          </a:p>
        </p:txBody>
      </p:sp>
      <p:sp>
        <p:nvSpPr>
          <p:cNvPr id="33" name="Text Placeholder 44"/>
          <p:cNvSpPr txBox="1">
            <a:spLocks/>
          </p:cNvSpPr>
          <p:nvPr/>
        </p:nvSpPr>
        <p:spPr>
          <a:xfrm>
            <a:off x="150812" y="1114904"/>
            <a:ext cx="382042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a:solidFill>
                  <a:srgbClr val="286FB7"/>
                </a:solidFill>
              </a:rPr>
              <a:t>Không</a:t>
            </a:r>
            <a:r>
              <a:rPr lang="en-US" sz="1600" b="1" dirty="0">
                <a:solidFill>
                  <a:srgbClr val="286FB7"/>
                </a:solidFill>
              </a:rPr>
              <a:t> </a:t>
            </a:r>
            <a:r>
              <a:rPr lang="en-US" sz="1600" b="1" dirty="0" err="1" smtClean="0">
                <a:solidFill>
                  <a:srgbClr val="286FB7"/>
                </a:solidFill>
              </a:rPr>
              <a:t>cần</a:t>
            </a:r>
            <a:r>
              <a:rPr lang="en-US" sz="1600" b="1" dirty="0" smtClean="0">
                <a:solidFill>
                  <a:srgbClr val="286FB7"/>
                </a:solidFill>
              </a:rPr>
              <a:t> </a:t>
            </a:r>
            <a:r>
              <a:rPr lang="vi-VN" sz="1600" b="1" dirty="0" smtClean="0">
                <a:solidFill>
                  <a:srgbClr val="286FB7"/>
                </a:solidFill>
              </a:rPr>
              <a:t>đă</a:t>
            </a:r>
            <a:r>
              <a:rPr lang="en-US" sz="1600" b="1" dirty="0">
                <a:solidFill>
                  <a:srgbClr val="286FB7"/>
                </a:solidFill>
              </a:rPr>
              <a:t>ng </a:t>
            </a:r>
            <a:r>
              <a:rPr lang="en-US" sz="1600" b="1" dirty="0" err="1">
                <a:solidFill>
                  <a:srgbClr val="286FB7"/>
                </a:solidFill>
              </a:rPr>
              <a:t>ký</a:t>
            </a:r>
            <a:r>
              <a:rPr lang="en-US" sz="1600" b="1" dirty="0">
                <a:solidFill>
                  <a:srgbClr val="286FB7"/>
                </a:solidFill>
              </a:rPr>
              <a:t> 2 </a:t>
            </a:r>
            <a:r>
              <a:rPr lang="en-US" sz="1600" b="1" dirty="0" err="1">
                <a:solidFill>
                  <a:srgbClr val="286FB7"/>
                </a:solidFill>
              </a:rPr>
              <a:t>lần</a:t>
            </a:r>
            <a:endParaRPr lang="en-US" sz="1600" b="1" dirty="0">
              <a:solidFill>
                <a:srgbClr val="286FB7"/>
              </a:solidFill>
            </a:endParaRPr>
          </a:p>
          <a:p>
            <a:pPr marL="0" indent="0">
              <a:lnSpc>
                <a:spcPct val="150000"/>
              </a:lnSpc>
              <a:buNone/>
            </a:pPr>
            <a:r>
              <a:rPr lang="en-US" sz="1400" dirty="0" smtClean="0">
                <a:solidFill>
                  <a:schemeClr val="bg1"/>
                </a:solidFill>
              </a:rPr>
              <a:t>T</a:t>
            </a:r>
            <a:r>
              <a:rPr lang="vi-VN" sz="1400" dirty="0" smtClean="0">
                <a:solidFill>
                  <a:schemeClr val="bg1"/>
                </a:solidFill>
              </a:rPr>
              <a:t>hông </a:t>
            </a:r>
            <a:r>
              <a:rPr lang="vi-VN" sz="1400" dirty="0">
                <a:solidFill>
                  <a:schemeClr val="bg1"/>
                </a:solidFill>
              </a:rPr>
              <a:t>qua KYC / AML tại trang web khởi </a:t>
            </a:r>
            <a:r>
              <a:rPr lang="vi-VN" sz="1400" dirty="0" smtClean="0">
                <a:solidFill>
                  <a:schemeClr val="bg1"/>
                </a:solidFill>
              </a:rPr>
              <a:t>động</a:t>
            </a:r>
            <a:r>
              <a:rPr lang="en-US" sz="1400" dirty="0" smtClean="0">
                <a:solidFill>
                  <a:schemeClr val="bg1"/>
                </a:solidFill>
              </a:rPr>
              <a:t>, </a:t>
            </a:r>
            <a:r>
              <a:rPr lang="en-US" sz="1400" dirty="0" err="1" smtClean="0">
                <a:solidFill>
                  <a:schemeClr val="bg1"/>
                </a:solidFill>
              </a:rPr>
              <a:t>thành</a:t>
            </a:r>
            <a:r>
              <a:rPr lang="en-US" sz="1400" dirty="0" smtClean="0">
                <a:solidFill>
                  <a:schemeClr val="bg1"/>
                </a:solidFill>
              </a:rPr>
              <a:t> </a:t>
            </a:r>
            <a:r>
              <a:rPr lang="en-US" sz="1400" dirty="0" err="1" smtClean="0">
                <a:solidFill>
                  <a:schemeClr val="bg1"/>
                </a:solidFill>
              </a:rPr>
              <a:t>viên</a:t>
            </a:r>
            <a:r>
              <a:rPr lang="en-US" sz="1400" dirty="0" smtClean="0">
                <a:solidFill>
                  <a:schemeClr val="bg1"/>
                </a:solidFill>
              </a:rPr>
              <a:t> </a:t>
            </a:r>
            <a:r>
              <a:rPr lang="en-US" sz="1400" dirty="0" err="1" smtClean="0">
                <a:solidFill>
                  <a:schemeClr val="bg1"/>
                </a:solidFill>
              </a:rPr>
              <a:t>tham</a:t>
            </a:r>
            <a:r>
              <a:rPr lang="en-US" sz="1400" dirty="0" smtClean="0">
                <a:solidFill>
                  <a:schemeClr val="bg1"/>
                </a:solidFill>
              </a:rPr>
              <a:t> </a:t>
            </a:r>
            <a:r>
              <a:rPr lang="en-US" sz="1400" dirty="0" err="1" smtClean="0">
                <a:solidFill>
                  <a:schemeClr val="bg1"/>
                </a:solidFill>
              </a:rPr>
              <a:t>gia</a:t>
            </a:r>
            <a:r>
              <a:rPr lang="en-US" sz="1400" dirty="0" smtClean="0">
                <a:solidFill>
                  <a:schemeClr val="bg1"/>
                </a:solidFill>
              </a:rPr>
              <a:t> IEO </a:t>
            </a:r>
            <a:r>
              <a:rPr lang="en-US" sz="1400" dirty="0" err="1" smtClean="0">
                <a:solidFill>
                  <a:schemeClr val="bg1"/>
                </a:solidFill>
              </a:rPr>
              <a:t>không</a:t>
            </a:r>
            <a:r>
              <a:rPr lang="en-US" sz="1400" dirty="0" smtClean="0">
                <a:solidFill>
                  <a:schemeClr val="bg1"/>
                </a:solidFill>
              </a:rPr>
              <a:t> </a:t>
            </a:r>
            <a:r>
              <a:rPr lang="en-US" sz="1400" dirty="0" err="1" smtClean="0">
                <a:solidFill>
                  <a:schemeClr val="bg1"/>
                </a:solidFill>
              </a:rPr>
              <a:t>cần</a:t>
            </a:r>
            <a:r>
              <a:rPr lang="en-US" sz="1400" dirty="0" smtClean="0">
                <a:solidFill>
                  <a:schemeClr val="bg1"/>
                </a:solidFill>
              </a:rPr>
              <a:t> </a:t>
            </a:r>
            <a:r>
              <a:rPr lang="en-US" sz="1400" dirty="0" err="1" smtClean="0">
                <a:solidFill>
                  <a:schemeClr val="bg1"/>
                </a:solidFill>
              </a:rPr>
              <a:t>đăng</a:t>
            </a:r>
            <a:r>
              <a:rPr lang="en-US" sz="1400" dirty="0" smtClean="0">
                <a:solidFill>
                  <a:schemeClr val="bg1"/>
                </a:solidFill>
              </a:rPr>
              <a:t> </a:t>
            </a:r>
            <a:r>
              <a:rPr lang="en-US" sz="1400" dirty="0" err="1" smtClean="0">
                <a:solidFill>
                  <a:schemeClr val="bg1"/>
                </a:solidFill>
              </a:rPr>
              <a:t>ký</a:t>
            </a:r>
            <a:r>
              <a:rPr lang="en-US" sz="1400" dirty="0" smtClean="0">
                <a:solidFill>
                  <a:schemeClr val="bg1"/>
                </a:solidFill>
              </a:rPr>
              <a:t> </a:t>
            </a:r>
            <a:r>
              <a:rPr lang="en-US" sz="1400" dirty="0" err="1" smtClean="0">
                <a:solidFill>
                  <a:schemeClr val="bg1"/>
                </a:solidFill>
              </a:rPr>
              <a:t>lại</a:t>
            </a:r>
            <a:r>
              <a:rPr lang="en-US" sz="1400" dirty="0" smtClean="0">
                <a:solidFill>
                  <a:schemeClr val="bg1"/>
                </a:solidFill>
              </a:rPr>
              <a:t>.</a:t>
            </a:r>
            <a:endParaRPr lang="en-US" sz="1400" dirty="0">
              <a:solidFill>
                <a:schemeClr val="bg1"/>
              </a:solidFill>
            </a:endParaRPr>
          </a:p>
        </p:txBody>
      </p:sp>
      <p:sp>
        <p:nvSpPr>
          <p:cNvPr id="20" name="Text Placeholder 44"/>
          <p:cNvSpPr txBox="1">
            <a:spLocks/>
          </p:cNvSpPr>
          <p:nvPr/>
        </p:nvSpPr>
        <p:spPr>
          <a:xfrm>
            <a:off x="88264" y="2863953"/>
            <a:ext cx="4134639"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a:solidFill>
                  <a:srgbClr val="286FB7"/>
                </a:solidFill>
              </a:rPr>
              <a:t>Tiếp</a:t>
            </a:r>
            <a:r>
              <a:rPr lang="en-US" sz="1600" b="1" dirty="0">
                <a:solidFill>
                  <a:srgbClr val="286FB7"/>
                </a:solidFill>
              </a:rPr>
              <a:t> </a:t>
            </a:r>
            <a:r>
              <a:rPr lang="en-US" sz="1600" b="1" dirty="0" err="1">
                <a:solidFill>
                  <a:srgbClr val="286FB7"/>
                </a:solidFill>
              </a:rPr>
              <a:t>cập</a:t>
            </a:r>
            <a:r>
              <a:rPr lang="en-US" sz="1600" b="1" dirty="0">
                <a:solidFill>
                  <a:srgbClr val="286FB7"/>
                </a:solidFill>
              </a:rPr>
              <a:t> </a:t>
            </a:r>
            <a:r>
              <a:rPr lang="en-US" sz="1600" b="1" dirty="0" err="1" smtClean="0">
                <a:solidFill>
                  <a:srgbClr val="286FB7"/>
                </a:solidFill>
              </a:rPr>
              <a:t>thị</a:t>
            </a:r>
            <a:r>
              <a:rPr lang="en-US" sz="1600" b="1" dirty="0" smtClean="0">
                <a:solidFill>
                  <a:srgbClr val="286FB7"/>
                </a:solidFill>
              </a:rPr>
              <a:t> </a:t>
            </a:r>
            <a:r>
              <a:rPr lang="en-US" sz="1600" b="1" dirty="0" err="1" smtClean="0">
                <a:solidFill>
                  <a:srgbClr val="286FB7"/>
                </a:solidFill>
              </a:rPr>
              <a:t>tr</a:t>
            </a:r>
            <a:r>
              <a:rPr lang="vi-VN" sz="1600" b="1" dirty="0" smtClean="0">
                <a:solidFill>
                  <a:srgbClr val="286FB7"/>
                </a:solidFill>
              </a:rPr>
              <a:t>ường</a:t>
            </a:r>
            <a:r>
              <a:rPr lang="en-US" sz="1600" b="1" dirty="0">
                <a:solidFill>
                  <a:srgbClr val="286FB7"/>
                </a:solidFill>
              </a:rPr>
              <a:t> </a:t>
            </a:r>
            <a:r>
              <a:rPr lang="en-US" sz="1600" b="1" dirty="0" err="1">
                <a:solidFill>
                  <a:srgbClr val="286FB7"/>
                </a:solidFill>
              </a:rPr>
              <a:t>dễ</a:t>
            </a:r>
            <a:r>
              <a:rPr lang="en-US" sz="1600" b="1" dirty="0">
                <a:solidFill>
                  <a:srgbClr val="286FB7"/>
                </a:solidFill>
              </a:rPr>
              <a:t> </a:t>
            </a:r>
            <a:r>
              <a:rPr lang="en-US" sz="1600" b="1" dirty="0" err="1">
                <a:solidFill>
                  <a:srgbClr val="286FB7"/>
                </a:solidFill>
              </a:rPr>
              <a:t>dàng</a:t>
            </a:r>
            <a:endParaRPr lang="en-US" sz="1600" b="1" dirty="0">
              <a:solidFill>
                <a:srgbClr val="286FB7"/>
              </a:solidFill>
            </a:endParaRPr>
          </a:p>
          <a:p>
            <a:pPr marL="0" indent="0">
              <a:lnSpc>
                <a:spcPct val="150000"/>
              </a:lnSpc>
              <a:buNone/>
            </a:pPr>
            <a:r>
              <a:rPr lang="vi-VN" sz="1400" dirty="0">
                <a:solidFill>
                  <a:schemeClr val="bg1"/>
                </a:solidFill>
              </a:rPr>
              <a:t>Với IEO, các token </a:t>
            </a:r>
            <a:r>
              <a:rPr lang="en-US" sz="1400" dirty="0" err="1" smtClean="0">
                <a:solidFill>
                  <a:schemeClr val="bg1"/>
                </a:solidFill>
              </a:rPr>
              <a:t>tiềm</a:t>
            </a:r>
            <a:r>
              <a:rPr lang="en-US" sz="1400" dirty="0" smtClean="0">
                <a:solidFill>
                  <a:schemeClr val="bg1"/>
                </a:solidFill>
              </a:rPr>
              <a:t> </a:t>
            </a:r>
            <a:r>
              <a:rPr lang="en-US" sz="1400" dirty="0" err="1" smtClean="0">
                <a:solidFill>
                  <a:schemeClr val="bg1"/>
                </a:solidFill>
              </a:rPr>
              <a:t>năng</a:t>
            </a:r>
            <a:r>
              <a:rPr lang="vi-VN" sz="1400" dirty="0" smtClean="0">
                <a:solidFill>
                  <a:schemeClr val="bg1"/>
                </a:solidFill>
              </a:rPr>
              <a:t> </a:t>
            </a:r>
            <a:r>
              <a:rPr lang="vi-VN" sz="1400" dirty="0">
                <a:solidFill>
                  <a:schemeClr val="bg1"/>
                </a:solidFill>
              </a:rPr>
              <a:t>nằm ngay bên cạnh các token hiện tại của bạn trong ví sàn, giúp bạn dễ dàng chuyển số dư giữa các tài </a:t>
            </a:r>
            <a:r>
              <a:rPr lang="en-US" sz="1400" dirty="0" err="1" smtClean="0">
                <a:solidFill>
                  <a:schemeClr val="bg1"/>
                </a:solidFill>
              </a:rPr>
              <a:t>khoản</a:t>
            </a:r>
            <a:r>
              <a:rPr lang="vi-VN" sz="1400" dirty="0" smtClean="0">
                <a:solidFill>
                  <a:schemeClr val="bg1"/>
                </a:solidFill>
              </a:rPr>
              <a:t>.</a:t>
            </a:r>
            <a:endParaRPr lang="en-US" sz="1300" dirty="0">
              <a:solidFill>
                <a:schemeClr val="bg1"/>
              </a:solidFill>
            </a:endParaRPr>
          </a:p>
        </p:txBody>
      </p:sp>
      <p:sp>
        <p:nvSpPr>
          <p:cNvPr id="22" name="Text Placeholder 44"/>
          <p:cNvSpPr txBox="1">
            <a:spLocks/>
          </p:cNvSpPr>
          <p:nvPr/>
        </p:nvSpPr>
        <p:spPr>
          <a:xfrm>
            <a:off x="74612" y="4800600"/>
            <a:ext cx="3657600"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smtClean="0">
                <a:solidFill>
                  <a:srgbClr val="286FB7"/>
                </a:solidFill>
              </a:rPr>
              <a:t>Giảm</a:t>
            </a:r>
            <a:r>
              <a:rPr lang="en-US" sz="1600" b="1" dirty="0" smtClean="0">
                <a:solidFill>
                  <a:srgbClr val="286FB7"/>
                </a:solidFill>
              </a:rPr>
              <a:t> </a:t>
            </a:r>
            <a:r>
              <a:rPr lang="en-US" sz="1600" b="1" dirty="0" err="1" smtClean="0">
                <a:solidFill>
                  <a:srgbClr val="286FB7"/>
                </a:solidFill>
              </a:rPr>
              <a:t>thiểu</a:t>
            </a:r>
            <a:r>
              <a:rPr lang="en-US" sz="1600" b="1" dirty="0" smtClean="0">
                <a:solidFill>
                  <a:srgbClr val="286FB7"/>
                </a:solidFill>
              </a:rPr>
              <a:t> </a:t>
            </a:r>
            <a:r>
              <a:rPr lang="en-US" sz="1600" b="1" dirty="0" err="1" smtClean="0">
                <a:solidFill>
                  <a:srgbClr val="286FB7"/>
                </a:solidFill>
              </a:rPr>
              <a:t>rủi</a:t>
            </a:r>
            <a:r>
              <a:rPr lang="en-US" sz="1600" b="1" dirty="0" smtClean="0">
                <a:solidFill>
                  <a:srgbClr val="286FB7"/>
                </a:solidFill>
              </a:rPr>
              <a:t> </a:t>
            </a:r>
            <a:r>
              <a:rPr lang="en-US" sz="1600" b="1" dirty="0" err="1" smtClean="0">
                <a:solidFill>
                  <a:srgbClr val="286FB7"/>
                </a:solidFill>
              </a:rPr>
              <a:t>ro</a:t>
            </a:r>
            <a:endParaRPr lang="en-US" sz="1600" b="1" dirty="0">
              <a:solidFill>
                <a:srgbClr val="286FB7"/>
              </a:solidFill>
            </a:endParaRPr>
          </a:p>
          <a:p>
            <a:pPr marL="0" indent="0">
              <a:lnSpc>
                <a:spcPct val="150000"/>
              </a:lnSpc>
              <a:buNone/>
            </a:pPr>
            <a:r>
              <a:rPr lang="en-US" sz="1400" dirty="0" err="1" smtClean="0">
                <a:solidFill>
                  <a:schemeClr val="bg1"/>
                </a:solidFill>
              </a:rPr>
              <a:t>Là</a:t>
            </a:r>
            <a:r>
              <a:rPr lang="en-US" sz="1400" dirty="0" smtClean="0">
                <a:solidFill>
                  <a:schemeClr val="bg1"/>
                </a:solidFill>
              </a:rPr>
              <a:t> </a:t>
            </a:r>
            <a:r>
              <a:rPr lang="en-US" sz="1400" dirty="0" err="1" smtClean="0">
                <a:solidFill>
                  <a:schemeClr val="bg1"/>
                </a:solidFill>
              </a:rPr>
              <a:t>thành</a:t>
            </a:r>
            <a:r>
              <a:rPr lang="en-US" sz="1400" dirty="0" smtClean="0">
                <a:solidFill>
                  <a:schemeClr val="bg1"/>
                </a:solidFill>
              </a:rPr>
              <a:t> </a:t>
            </a:r>
            <a:r>
              <a:rPr lang="en-US" sz="1400" dirty="0" err="1">
                <a:solidFill>
                  <a:schemeClr val="bg1"/>
                </a:solidFill>
              </a:rPr>
              <a:t>viên</a:t>
            </a:r>
            <a:r>
              <a:rPr lang="en-US" sz="1400" dirty="0">
                <a:solidFill>
                  <a:schemeClr val="bg1"/>
                </a:solidFill>
              </a:rPr>
              <a:t> </a:t>
            </a:r>
            <a:r>
              <a:rPr lang="en-US" sz="1400" dirty="0" err="1">
                <a:solidFill>
                  <a:schemeClr val="bg1"/>
                </a:solidFill>
              </a:rPr>
              <a:t>của</a:t>
            </a:r>
            <a:r>
              <a:rPr lang="en-US" sz="1400" dirty="0">
                <a:solidFill>
                  <a:schemeClr val="bg1"/>
                </a:solidFill>
              </a:rPr>
              <a:t> </a:t>
            </a:r>
            <a:r>
              <a:rPr lang="en-US" sz="1400" dirty="0" err="1">
                <a:solidFill>
                  <a:schemeClr val="bg1"/>
                </a:solidFill>
              </a:rPr>
              <a:t>một</a:t>
            </a:r>
            <a:r>
              <a:rPr lang="en-US" sz="1400" dirty="0">
                <a:solidFill>
                  <a:schemeClr val="bg1"/>
                </a:solidFill>
              </a:rPr>
              <a:t> </a:t>
            </a:r>
            <a:r>
              <a:rPr lang="en-US" sz="1400" dirty="0" err="1">
                <a:solidFill>
                  <a:schemeClr val="bg1"/>
                </a:solidFill>
              </a:rPr>
              <a:t>sàn</a:t>
            </a:r>
            <a:r>
              <a:rPr lang="en-US" sz="1400" dirty="0">
                <a:solidFill>
                  <a:schemeClr val="bg1"/>
                </a:solidFill>
              </a:rPr>
              <a:t> </a:t>
            </a:r>
            <a:r>
              <a:rPr lang="en-US" sz="1400" dirty="0" err="1">
                <a:solidFill>
                  <a:schemeClr val="bg1"/>
                </a:solidFill>
              </a:rPr>
              <a:t>giao</a:t>
            </a:r>
            <a:r>
              <a:rPr lang="en-US" sz="1400" dirty="0">
                <a:solidFill>
                  <a:schemeClr val="bg1"/>
                </a:solidFill>
              </a:rPr>
              <a:t> </a:t>
            </a:r>
            <a:r>
              <a:rPr lang="en-US" sz="1400" dirty="0" err="1">
                <a:solidFill>
                  <a:schemeClr val="bg1"/>
                </a:solidFill>
              </a:rPr>
              <a:t>dịch</a:t>
            </a:r>
            <a:r>
              <a:rPr lang="en-US" sz="1400" dirty="0">
                <a:solidFill>
                  <a:schemeClr val="bg1"/>
                </a:solidFill>
              </a:rPr>
              <a:t> </a:t>
            </a:r>
            <a:r>
              <a:rPr lang="en-US" sz="1400" dirty="0" err="1">
                <a:solidFill>
                  <a:schemeClr val="bg1"/>
                </a:solidFill>
              </a:rPr>
              <a:t>uy</a:t>
            </a:r>
            <a:r>
              <a:rPr lang="en-US" sz="1400" dirty="0">
                <a:solidFill>
                  <a:schemeClr val="bg1"/>
                </a:solidFill>
              </a:rPr>
              <a:t> </a:t>
            </a:r>
            <a:r>
              <a:rPr lang="en-US" sz="1400" dirty="0" err="1">
                <a:solidFill>
                  <a:schemeClr val="bg1"/>
                </a:solidFill>
              </a:rPr>
              <a:t>tín</a:t>
            </a:r>
            <a:r>
              <a:rPr lang="en-US" sz="1400" dirty="0">
                <a:solidFill>
                  <a:schemeClr val="bg1"/>
                </a:solidFill>
              </a:rPr>
              <a:t> </a:t>
            </a:r>
            <a:r>
              <a:rPr lang="en-US" sz="1400" dirty="0" err="1">
                <a:solidFill>
                  <a:schemeClr val="bg1"/>
                </a:solidFill>
              </a:rPr>
              <a:t>hợp</a:t>
            </a:r>
            <a:r>
              <a:rPr lang="en-US" sz="1400" dirty="0">
                <a:solidFill>
                  <a:schemeClr val="bg1"/>
                </a:solidFill>
              </a:rPr>
              <a:t> </a:t>
            </a:r>
            <a:r>
              <a:rPr lang="en-US" sz="1400" dirty="0" err="1" smtClean="0">
                <a:solidFill>
                  <a:schemeClr val="bg1"/>
                </a:solidFill>
              </a:rPr>
              <a:t>pháp</a:t>
            </a:r>
            <a:r>
              <a:rPr lang="en-US" sz="1400" dirty="0">
                <a:solidFill>
                  <a:schemeClr val="bg1"/>
                </a:solidFill>
              </a:rPr>
              <a:t> </a:t>
            </a:r>
            <a:r>
              <a:rPr lang="en-US" sz="1400" dirty="0" err="1" smtClean="0">
                <a:solidFill>
                  <a:schemeClr val="bg1"/>
                </a:solidFill>
              </a:rPr>
              <a:t>bạn</a:t>
            </a:r>
            <a:r>
              <a:rPr lang="en-US" sz="1400" dirty="0" smtClean="0">
                <a:solidFill>
                  <a:schemeClr val="bg1"/>
                </a:solidFill>
              </a:rPr>
              <a:t> </a:t>
            </a:r>
            <a:r>
              <a:rPr lang="en-US" sz="1400" dirty="0" err="1" smtClean="0">
                <a:solidFill>
                  <a:schemeClr val="bg1"/>
                </a:solidFill>
              </a:rPr>
              <a:t>sẽ</a:t>
            </a:r>
            <a:r>
              <a:rPr lang="en-US" sz="1400" dirty="0" smtClean="0">
                <a:solidFill>
                  <a:schemeClr val="bg1"/>
                </a:solidFill>
              </a:rPr>
              <a:t> </a:t>
            </a:r>
            <a:r>
              <a:rPr lang="en-US" sz="1400" dirty="0" err="1" smtClean="0">
                <a:solidFill>
                  <a:schemeClr val="bg1"/>
                </a:solidFill>
              </a:rPr>
              <a:t>được</a:t>
            </a:r>
            <a:r>
              <a:rPr lang="en-US" sz="1400" dirty="0" smtClean="0">
                <a:solidFill>
                  <a:schemeClr val="bg1"/>
                </a:solidFill>
              </a:rPr>
              <a:t> </a:t>
            </a:r>
            <a:r>
              <a:rPr lang="en-US" sz="1400" dirty="0" err="1" smtClean="0">
                <a:solidFill>
                  <a:schemeClr val="bg1"/>
                </a:solidFill>
              </a:rPr>
              <a:t>đảm</a:t>
            </a:r>
            <a:r>
              <a:rPr lang="en-US" sz="1400" dirty="0" smtClean="0">
                <a:solidFill>
                  <a:schemeClr val="bg1"/>
                </a:solidFill>
              </a:rPr>
              <a:t> </a:t>
            </a:r>
            <a:r>
              <a:rPr lang="en-US" sz="1400" dirty="0" err="1" smtClean="0">
                <a:solidFill>
                  <a:schemeClr val="bg1"/>
                </a:solidFill>
              </a:rPr>
              <a:t>bảo</a:t>
            </a:r>
            <a:r>
              <a:rPr lang="en-US" sz="1400" dirty="0" smtClean="0">
                <a:solidFill>
                  <a:schemeClr val="bg1"/>
                </a:solidFill>
              </a:rPr>
              <a:t> </a:t>
            </a:r>
            <a:r>
              <a:rPr lang="en-US" sz="1400" dirty="0" err="1" smtClean="0">
                <a:solidFill>
                  <a:schemeClr val="bg1"/>
                </a:solidFill>
              </a:rPr>
              <a:t>khi</a:t>
            </a:r>
            <a:r>
              <a:rPr lang="en-US" sz="1400" dirty="0" smtClean="0">
                <a:solidFill>
                  <a:schemeClr val="bg1"/>
                </a:solidFill>
              </a:rPr>
              <a:t> </a:t>
            </a:r>
            <a:r>
              <a:rPr lang="en-US" sz="1400" dirty="0" err="1" smtClean="0">
                <a:solidFill>
                  <a:schemeClr val="bg1"/>
                </a:solidFill>
              </a:rPr>
              <a:t>tham</a:t>
            </a:r>
            <a:r>
              <a:rPr lang="en-US" sz="1400" dirty="0" smtClean="0">
                <a:solidFill>
                  <a:schemeClr val="bg1"/>
                </a:solidFill>
              </a:rPr>
              <a:t> </a:t>
            </a:r>
            <a:r>
              <a:rPr lang="en-US" sz="1400" dirty="0" err="1" smtClean="0">
                <a:solidFill>
                  <a:schemeClr val="bg1"/>
                </a:solidFill>
              </a:rPr>
              <a:t>gia</a:t>
            </a:r>
            <a:r>
              <a:rPr lang="en-US" sz="1400" dirty="0" smtClean="0">
                <a:solidFill>
                  <a:schemeClr val="bg1"/>
                </a:solidFill>
              </a:rPr>
              <a:t>.</a:t>
            </a:r>
            <a:endParaRPr lang="en-US" sz="13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Image result for crypto roadma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7721" y="2336967"/>
            <a:ext cx="11049000" cy="621506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en-US" dirty="0" err="1" smtClean="0">
                <a:solidFill>
                  <a:schemeClr val="bg1"/>
                </a:solidFill>
              </a:rPr>
              <a:t>Các</a:t>
            </a:r>
            <a:r>
              <a:rPr lang="en-US" dirty="0">
                <a:solidFill>
                  <a:schemeClr val="bg1"/>
                </a:solidFill>
              </a:rPr>
              <a:t> </a:t>
            </a:r>
            <a:r>
              <a:rPr lang="en-US" dirty="0" err="1" smtClean="0">
                <a:solidFill>
                  <a:schemeClr val="bg1"/>
                </a:solidFill>
              </a:rPr>
              <a:t>dự</a:t>
            </a:r>
            <a:r>
              <a:rPr lang="en-US" dirty="0">
                <a:solidFill>
                  <a:schemeClr val="bg1"/>
                </a:solidFill>
              </a:rPr>
              <a:t> </a:t>
            </a:r>
            <a:r>
              <a:rPr lang="en-US" dirty="0" err="1" smtClean="0">
                <a:solidFill>
                  <a:schemeClr val="bg1"/>
                </a:solidFill>
              </a:rPr>
              <a:t>án</a:t>
            </a:r>
            <a:r>
              <a:rPr lang="en-US" dirty="0">
                <a:solidFill>
                  <a:schemeClr val="bg1"/>
                </a:solidFill>
              </a:rPr>
              <a:t> IEO </a:t>
            </a:r>
            <a:r>
              <a:rPr lang="en-US" dirty="0" err="1" smtClean="0">
                <a:solidFill>
                  <a:schemeClr val="bg1"/>
                </a:solidFill>
              </a:rPr>
              <a:t>tiềm</a:t>
            </a:r>
            <a:r>
              <a:rPr lang="en-US" dirty="0">
                <a:solidFill>
                  <a:schemeClr val="bg1"/>
                </a:solidFill>
              </a:rPr>
              <a:t> </a:t>
            </a:r>
            <a:r>
              <a:rPr lang="en-US" dirty="0" err="1" smtClean="0">
                <a:solidFill>
                  <a:schemeClr val="bg1"/>
                </a:solidFill>
              </a:rPr>
              <a:t>năm</a:t>
            </a:r>
            <a:r>
              <a:rPr lang="en-US" dirty="0" smtClean="0">
                <a:solidFill>
                  <a:schemeClr val="bg1"/>
                </a:solidFill>
              </a:rPr>
              <a:t> </a:t>
            </a:r>
            <a:r>
              <a:rPr lang="en-US" dirty="0" err="1" smtClean="0">
                <a:solidFill>
                  <a:schemeClr val="bg1"/>
                </a:solidFill>
              </a:rPr>
              <a:t>trong</a:t>
            </a:r>
            <a:r>
              <a:rPr lang="en-US" dirty="0" smtClean="0">
                <a:solidFill>
                  <a:schemeClr val="bg1"/>
                </a:solidFill>
              </a:rPr>
              <a:t> 2019</a:t>
            </a:r>
            <a:endParaRPr lang="en-US" dirty="0">
              <a:solidFill>
                <a:schemeClr val="bg1"/>
              </a:solidFill>
            </a:endParaRPr>
          </a:p>
        </p:txBody>
      </p:sp>
      <p:sp>
        <p:nvSpPr>
          <p:cNvPr id="8" name="TextBox 7"/>
          <p:cNvSpPr txBox="1"/>
          <p:nvPr/>
        </p:nvSpPr>
        <p:spPr>
          <a:xfrm>
            <a:off x="3557586" y="1304438"/>
            <a:ext cx="8667751" cy="769419"/>
          </a:xfrm>
          <a:prstGeom prst="rect">
            <a:avLst/>
          </a:prstGeom>
          <a:noFill/>
          <a:ln>
            <a:noFill/>
          </a:ln>
        </p:spPr>
        <p:txBody>
          <a:bodyPr wrap="square" lIns="121899" tIns="60949" rIns="121899" bIns="60949" rtlCol="0" anchor="ctr">
            <a:spAutoFit/>
          </a:bodyPr>
          <a:lstStyle/>
          <a:p>
            <a:pPr>
              <a:lnSpc>
                <a:spcPct val="150000"/>
              </a:lnSpc>
            </a:pPr>
            <a:r>
              <a:rPr lang="vi-VN" sz="1400" dirty="0">
                <a:solidFill>
                  <a:srgbClr val="286FB7"/>
                </a:solidFill>
              </a:rPr>
              <a:t>- Ngày mở bán: 28/01 Mã: </a:t>
            </a:r>
            <a:r>
              <a:rPr lang="vi-VN" sz="1400" dirty="0">
                <a:solidFill>
                  <a:schemeClr val="bg1"/>
                </a:solidFill>
              </a:rPr>
              <a:t>BTT Token type: Giá IEO: 1 BTT = 0.00012 USD Mục tiêu gọi vốn: 7,200,000 USD Nguồn cung: 990,000,000,000 Mở bán trên tổng cung: 17% Tìm hiểu BitTorrent </a:t>
            </a:r>
            <a:r>
              <a:rPr lang="vi-VN" sz="1400" dirty="0" smtClean="0">
                <a:solidFill>
                  <a:schemeClr val="bg1"/>
                </a:solidFill>
              </a:rPr>
              <a:t>(</a:t>
            </a:r>
            <a:r>
              <a:rPr lang="vi-VN" sz="1400" dirty="0">
                <a:solidFill>
                  <a:schemeClr val="bg1"/>
                </a:solidFill>
              </a:rPr>
              <a:t>Binance Launchpad)</a:t>
            </a:r>
            <a:endParaRPr lang="en-US" sz="1400" dirty="0">
              <a:solidFill>
                <a:schemeClr val="bg1"/>
              </a:solidFill>
            </a:endParaRPr>
          </a:p>
        </p:txBody>
      </p:sp>
      <p:sp>
        <p:nvSpPr>
          <p:cNvPr id="14" name="TextBox 13"/>
          <p:cNvSpPr txBox="1"/>
          <p:nvPr/>
        </p:nvSpPr>
        <p:spPr>
          <a:xfrm>
            <a:off x="4121964" y="2192377"/>
            <a:ext cx="8010608" cy="769419"/>
          </a:xfrm>
          <a:prstGeom prst="rect">
            <a:avLst/>
          </a:prstGeom>
          <a:noFill/>
          <a:ln>
            <a:noFill/>
          </a:ln>
        </p:spPr>
        <p:txBody>
          <a:bodyPr wrap="square" lIns="121899" tIns="60949" rIns="121899" bIns="60949" rtlCol="0" anchor="ctr">
            <a:spAutoFit/>
          </a:bodyPr>
          <a:lstStyle/>
          <a:p>
            <a:r>
              <a:rPr lang="vi-VN" sz="1400" dirty="0">
                <a:solidFill>
                  <a:srgbClr val="286FB7"/>
                </a:solidFill>
              </a:rPr>
              <a:t>- Ngày mở bán: 25/02 Mã: </a:t>
            </a:r>
            <a:r>
              <a:rPr lang="vi-VN" sz="1400" dirty="0">
                <a:solidFill>
                  <a:schemeClr val="bg1"/>
                </a:solidFill>
              </a:rPr>
              <a:t>FET Loại token: ERC20 Giá IEO: 1 FET = 0.08670 USD Mục tiêu gọi vốn: 21,000,000 USD Nguồn cung: 1,152,997,575 Mở bán trên tổng cung: 17.6% Tìm hiểu Fetch.Ai Celer Network (Binance Launchpad)</a:t>
            </a:r>
            <a:endParaRPr lang="en-US" sz="1400" dirty="0">
              <a:solidFill>
                <a:schemeClr val="bg1"/>
              </a:solidFill>
            </a:endParaRPr>
          </a:p>
        </p:txBody>
      </p:sp>
      <p:sp>
        <p:nvSpPr>
          <p:cNvPr id="15" name="TextBox 14"/>
          <p:cNvSpPr txBox="1"/>
          <p:nvPr/>
        </p:nvSpPr>
        <p:spPr>
          <a:xfrm>
            <a:off x="4722812" y="3160579"/>
            <a:ext cx="7655417"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rgbClr val="286FB7"/>
                </a:solidFill>
              </a:rPr>
              <a:t>- Ngày mở bán: 19/03 Mã: </a:t>
            </a:r>
            <a:r>
              <a:rPr lang="vi-VN" sz="1400" dirty="0">
                <a:solidFill>
                  <a:schemeClr val="bg1"/>
                </a:solidFill>
              </a:rPr>
              <a:t>CELR Loại token: ERC20 Giá IEO: 1 CELR = 0.00650 USD Mục tiêu gọi vốn: 34,000,000 USD Nguồn cung: 10,000,000,000 Mở bán trên tổng cung: 32% Tìm hiểu Cerler Network Dos Network (BitMax)</a:t>
            </a:r>
            <a:endParaRPr lang="en-US" sz="1400" dirty="0">
              <a:solidFill>
                <a:schemeClr val="bg1"/>
              </a:solidFill>
            </a:endParaRPr>
          </a:p>
        </p:txBody>
      </p:sp>
      <p:sp>
        <p:nvSpPr>
          <p:cNvPr id="16" name="TextBox 15"/>
          <p:cNvSpPr txBox="1"/>
          <p:nvPr/>
        </p:nvSpPr>
        <p:spPr>
          <a:xfrm>
            <a:off x="4257469" y="4128782"/>
            <a:ext cx="796786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rgbClr val="286FB7"/>
                </a:solidFill>
              </a:rPr>
              <a:t>- Ngày mở bán: 19/03 Mã: </a:t>
            </a:r>
            <a:r>
              <a:rPr lang="vi-VN" sz="1400" dirty="0">
                <a:solidFill>
                  <a:schemeClr val="bg1"/>
                </a:solidFill>
              </a:rPr>
              <a:t>CELR Loại token: ERC20 Giá IEO: 1 CELR = 0.00650 USD Mục tiêu gọi vốn: 34,000,000 USD Nguồn cung: 10,000,000,000 Mở bán trên tổng cung: 32% Tìm hiểu Cerler Network Dos Network (BitMax)</a:t>
            </a:r>
            <a:endParaRPr lang="en-US" sz="1400" dirty="0">
              <a:solidFill>
                <a:schemeClr val="bg1"/>
              </a:solidFill>
            </a:endParaRPr>
          </a:p>
        </p:txBody>
      </p:sp>
      <p:sp>
        <p:nvSpPr>
          <p:cNvPr id="17" name="TextBox 16"/>
          <p:cNvSpPr txBox="1"/>
          <p:nvPr/>
        </p:nvSpPr>
        <p:spPr>
          <a:xfrm>
            <a:off x="3880554" y="5059790"/>
            <a:ext cx="8308270" cy="769419"/>
          </a:xfrm>
          <a:prstGeom prst="rect">
            <a:avLst/>
          </a:prstGeom>
          <a:noFill/>
          <a:ln>
            <a:noFill/>
          </a:ln>
        </p:spPr>
        <p:txBody>
          <a:bodyPr wrap="square" lIns="121899" tIns="60949" rIns="121899" bIns="60949" rtlCol="0" anchor="ctr">
            <a:spAutoFit/>
          </a:bodyPr>
          <a:lstStyle/>
          <a:p>
            <a:r>
              <a:rPr lang="en-US" sz="1400" dirty="0">
                <a:solidFill>
                  <a:srgbClr val="286FB7"/>
                </a:solidFill>
              </a:rPr>
              <a:t> </a:t>
            </a:r>
            <a:r>
              <a:rPr lang="vi-VN" sz="1400" dirty="0">
                <a:solidFill>
                  <a:srgbClr val="286FB7"/>
                </a:solidFill>
              </a:rPr>
              <a:t>- Ngày mở bán: 19/03 Mã: </a:t>
            </a:r>
            <a:r>
              <a:rPr lang="vi-VN" sz="1400" dirty="0">
                <a:solidFill>
                  <a:schemeClr val="bg1"/>
                </a:solidFill>
              </a:rPr>
              <a:t>CELR Loại token: ERC20 Giá IEO: 1 CELR = 0.00650 USD Mục tiêu gọi vốn: 34,000,000 USD Nguồn cung: 10,000,000,000 Mở bán trên tổng cung: 32% Tìm hiểu Cerler Network Dos Network (BitMax)</a:t>
            </a:r>
            <a:endParaRPr lang="en-US" sz="1400" dirty="0">
              <a:solidFill>
                <a:schemeClr val="bg1"/>
              </a:solidFill>
            </a:endParaRPr>
          </a:p>
        </p:txBody>
      </p:sp>
      <p:sp>
        <p:nvSpPr>
          <p:cNvPr id="18" name="TextBox 17"/>
          <p:cNvSpPr txBox="1"/>
          <p:nvPr/>
        </p:nvSpPr>
        <p:spPr>
          <a:xfrm>
            <a:off x="3540124" y="5864865"/>
            <a:ext cx="859244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rgbClr val="286FB7"/>
                </a:solidFill>
              </a:rPr>
              <a:t>- Ngày mở bán: 19/03 Mã: </a:t>
            </a:r>
            <a:r>
              <a:rPr lang="vi-VN" sz="1400" dirty="0">
                <a:solidFill>
                  <a:schemeClr val="bg1"/>
                </a:solidFill>
              </a:rPr>
              <a:t>CELR Loại token: ERC20 Giá IEO: 1 CELR = 0.00650 USD Mục tiêu gọi vốn: 34,000,000 USD Nguồn cung: 10,000,000,000 Mở bán trên tổng cung: 32% Tìm hiểu Cerler Network Dos Network (BitMax)</a:t>
            </a:r>
            <a:endParaRPr lang="en-US" sz="1400" dirty="0">
              <a:solidFill>
                <a:schemeClr val="bg1"/>
              </a:solidFill>
            </a:endParaRPr>
          </a:p>
        </p:txBody>
      </p: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crypt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12" y="5489632"/>
            <a:ext cx="12192001" cy="4268534"/>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8"/>
          <p:cNvSpPr>
            <a:spLocks/>
          </p:cNvSpPr>
          <p:nvPr/>
        </p:nvSpPr>
        <p:spPr bwMode="auto">
          <a:xfrm>
            <a:off x="2" y="232889"/>
            <a:ext cx="6132503" cy="2097947"/>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rgbClr val="286FB7"/>
          </a:solidFill>
          <a:ln w="0">
            <a:noFill/>
            <a:prstDash val="solid"/>
            <a:round/>
            <a:headEnd/>
            <a:tailEnd/>
          </a:ln>
        </p:spPr>
        <p:txBody>
          <a:bodyPr vert="horz" wrap="square" lIns="121899" tIns="60949" rIns="121899" bIns="60949" numCol="1" anchor="t" anchorCtr="0" compatLnSpc="1">
            <a:prstTxWarp prst="textNoShape">
              <a:avLst/>
            </a:prstTxWarp>
            <a:noAutofit/>
          </a:bodyPr>
          <a:lstStyle/>
          <a:p>
            <a:pPr rtl="0"/>
            <a:endParaRPr lang="en-US"/>
          </a:p>
        </p:txBody>
      </p:sp>
      <p:sp>
        <p:nvSpPr>
          <p:cNvPr id="6" name="Title 2"/>
          <p:cNvSpPr txBox="1">
            <a:spLocks/>
          </p:cNvSpPr>
          <p:nvPr/>
        </p:nvSpPr>
        <p:spPr>
          <a:xfrm>
            <a:off x="1951059" y="912531"/>
            <a:ext cx="8362888"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800" b="1" dirty="0" err="1" smtClean="0">
                <a:solidFill>
                  <a:srgbClr val="286FB7"/>
                </a:solidFill>
                <a:latin typeface="Roboto" panose="02000000000000000000" pitchFamily="2" charset="0"/>
                <a:ea typeface="Roboto" panose="02000000000000000000" pitchFamily="2" charset="0"/>
              </a:rPr>
              <a:t>WorldTrade</a:t>
            </a:r>
            <a:endParaRPr lang="en-US" sz="4800" b="1" dirty="0">
              <a:solidFill>
                <a:srgbClr val="286FB7"/>
              </a:solidFill>
              <a:latin typeface="Roboto" panose="02000000000000000000" pitchFamily="2" charset="0"/>
              <a:ea typeface="Roboto" panose="02000000000000000000" pitchFamily="2" charset="0"/>
            </a:endParaRPr>
          </a:p>
        </p:txBody>
      </p:sp>
      <p:sp>
        <p:nvSpPr>
          <p:cNvPr id="7" name="Footer Text"/>
          <p:cNvSpPr txBox="1"/>
          <p:nvPr/>
        </p:nvSpPr>
        <p:spPr>
          <a:xfrm>
            <a:off x="545958" y="4122003"/>
            <a:ext cx="5853254" cy="830997"/>
          </a:xfrm>
          <a:prstGeom prst="rect">
            <a:avLst/>
          </a:prstGeom>
          <a:noFill/>
        </p:spPr>
        <p:txBody>
          <a:bodyPr wrap="square" lIns="0" tIns="0" rIns="0" bIns="0" rtlCol="0" anchor="ctr">
            <a:spAutoFit/>
          </a:bodyPr>
          <a:lstStyle/>
          <a:p>
            <a:pPr>
              <a:lnSpc>
                <a:spcPct val="150000"/>
              </a:lnSpc>
            </a:pP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WorldTrade</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là</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một</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nền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tảng</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trao</a:t>
            </a:r>
            <a:r>
              <a:rPr lang="en-US" sz="1200" dirty="0">
                <a:solidFill>
                  <a:schemeClr val="bg1">
                    <a:lumMod val="75000"/>
                  </a:schemeClr>
                </a:solidFill>
                <a:latin typeface="Roboto" panose="02000000000000000000" pitchFamily="2" charset="0"/>
                <a:ea typeface="Roboto" panose="02000000000000000000" pitchFamily="2" charset="0"/>
              </a:rPr>
              <a:t> </a:t>
            </a:r>
            <a:r>
              <a:rPr lang="vi-VN" sz="1200" dirty="0">
                <a:solidFill>
                  <a:schemeClr val="bg1">
                    <a:lumMod val="75000"/>
                  </a:schemeClr>
                </a:solidFill>
                <a:latin typeface="Roboto" panose="02000000000000000000" pitchFamily="2" charset="0"/>
                <a:ea typeface="Roboto" panose="02000000000000000000" pitchFamily="2" charset="0"/>
              </a:rPr>
              <a:t>đổi</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tiền</a:t>
            </a:r>
            <a:r>
              <a:rPr lang="en-US" sz="1200" dirty="0">
                <a:solidFill>
                  <a:schemeClr val="bg1">
                    <a:lumMod val="75000"/>
                  </a:schemeClr>
                </a:solidFill>
                <a:latin typeface="Roboto" panose="02000000000000000000" pitchFamily="2" charset="0"/>
                <a:ea typeface="Roboto" panose="02000000000000000000" pitchFamily="2" charset="0"/>
              </a:rPr>
              <a:t> </a:t>
            </a:r>
            <a:r>
              <a:rPr lang="vi-VN" sz="1200" dirty="0">
                <a:solidFill>
                  <a:schemeClr val="bg1">
                    <a:lumMod val="75000"/>
                  </a:schemeClr>
                </a:solidFill>
                <a:latin typeface="Roboto" panose="02000000000000000000" pitchFamily="2" charset="0"/>
                <a:ea typeface="Roboto" panose="02000000000000000000" pitchFamily="2" charset="0"/>
              </a:rPr>
              <a:t>đ</a:t>
            </a:r>
            <a:r>
              <a:rPr lang="en-US" sz="1200" dirty="0" err="1">
                <a:solidFill>
                  <a:schemeClr val="bg1">
                    <a:lumMod val="75000"/>
                  </a:schemeClr>
                </a:solidFill>
                <a:latin typeface="Roboto" panose="02000000000000000000" pitchFamily="2" charset="0"/>
                <a:ea typeface="Roboto" panose="02000000000000000000" pitchFamily="2" charset="0"/>
              </a:rPr>
              <a:t>iện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tử</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có</a:t>
            </a:r>
            <a:r>
              <a:rPr lang="en-US" sz="1200" dirty="0">
                <a:solidFill>
                  <a:schemeClr val="bg1">
                    <a:lumMod val="75000"/>
                  </a:schemeClr>
                </a:solidFill>
                <a:latin typeface="Roboto" panose="02000000000000000000" pitchFamily="2" charset="0"/>
                <a:ea typeface="Roboto" panose="02000000000000000000" pitchFamily="2" charset="0"/>
              </a:rPr>
              <a:t> h</a:t>
            </a:r>
            <a:r>
              <a:rPr lang="vi-VN" sz="1200" dirty="0">
                <a:solidFill>
                  <a:schemeClr val="bg1">
                    <a:lumMod val="75000"/>
                  </a:schemeClr>
                </a:solidFill>
                <a:latin typeface="Roboto" panose="02000000000000000000" pitchFamily="2" charset="0"/>
                <a:ea typeface="Roboto" panose="02000000000000000000" pitchFamily="2" charset="0"/>
              </a:rPr>
              <a:t>ơ</a:t>
            </a:r>
            <a:r>
              <a:rPr lang="en-US" sz="1200" dirty="0">
                <a:solidFill>
                  <a:schemeClr val="bg1">
                    <a:lumMod val="75000"/>
                  </a:schemeClr>
                </a:solidFill>
                <a:latin typeface="Roboto" panose="02000000000000000000" pitchFamily="2" charset="0"/>
                <a:ea typeface="Roboto" panose="02000000000000000000" pitchFamily="2" charset="0"/>
              </a:rPr>
              <a:t>n 40 </a:t>
            </a:r>
            <a:r>
              <a:rPr lang="en-US" sz="1200" dirty="0" err="1">
                <a:solidFill>
                  <a:schemeClr val="bg1">
                    <a:lumMod val="75000"/>
                  </a:schemeClr>
                </a:solidFill>
                <a:latin typeface="Roboto" panose="02000000000000000000" pitchFamily="2" charset="0"/>
                <a:ea typeface="Roboto" panose="02000000000000000000" pitchFamily="2" charset="0"/>
              </a:rPr>
              <a:t>cặp</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tiền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trao</a:t>
            </a:r>
            <a:r>
              <a:rPr lang="en-US" sz="1200" dirty="0">
                <a:solidFill>
                  <a:schemeClr val="bg1">
                    <a:lumMod val="75000"/>
                  </a:schemeClr>
                </a:solidFill>
                <a:latin typeface="Roboto" panose="02000000000000000000" pitchFamily="2" charset="0"/>
                <a:ea typeface="Roboto" panose="02000000000000000000" pitchFamily="2" charset="0"/>
              </a:rPr>
              <a:t> </a:t>
            </a:r>
            <a:r>
              <a:rPr lang="vi-VN" sz="1200" dirty="0">
                <a:solidFill>
                  <a:schemeClr val="bg1">
                    <a:lumMod val="75000"/>
                  </a:schemeClr>
                </a:solidFill>
                <a:latin typeface="Roboto" panose="02000000000000000000" pitchFamily="2" charset="0"/>
                <a:ea typeface="Roboto" panose="02000000000000000000" pitchFamily="2" charset="0"/>
              </a:rPr>
              <a:t>đổ</a:t>
            </a:r>
            <a:r>
              <a:rPr lang="en-US" sz="1200" dirty="0" err="1">
                <a:solidFill>
                  <a:schemeClr val="bg1">
                    <a:lumMod val="75000"/>
                  </a:schemeClr>
                </a:solidFill>
                <a:latin typeface="Roboto" panose="02000000000000000000" pitchFamily="2" charset="0"/>
                <a:ea typeface="Roboto" panose="02000000000000000000" pitchFamily="2" charset="0"/>
              </a:rPr>
              <a:t>i</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khác</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nhau</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bao</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gồm</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Bitcoin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Ethereum</a:t>
            </a:r>
            <a:r>
              <a:rPr lang="en-US" sz="1200" dirty="0">
                <a:solidFill>
                  <a:schemeClr val="bg1">
                    <a:lumMod val="75000"/>
                  </a:schemeClr>
                </a:solidFill>
                <a:latin typeface="Roboto" panose="02000000000000000000" pitchFamily="2" charset="0"/>
                <a:ea typeface="Roboto" panose="02000000000000000000" pitchFamily="2" charset="0"/>
              </a:rPr>
              <a:t>, Dash, Litecoin,v..v..</a:t>
            </a:r>
            <a:r>
              <a:rPr lang="en-US" sz="1200" dirty="0" err="1">
                <a:solidFill>
                  <a:schemeClr val="bg1">
                    <a:lumMod val="75000"/>
                  </a:schemeClr>
                </a:solidFill>
                <a:latin typeface="Roboto" panose="02000000000000000000" pitchFamily="2" charset="0"/>
                <a:ea typeface="Roboto" panose="02000000000000000000" pitchFamily="2" charset="0"/>
              </a:rPr>
              <a:t>và</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còn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phát</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a:solidFill>
                  <a:schemeClr val="bg1">
                    <a:lumMod val="75000"/>
                  </a:schemeClr>
                </a:solidFill>
                <a:latin typeface="Roboto" panose="02000000000000000000" pitchFamily="2" charset="0"/>
                <a:ea typeface="Roboto" panose="02000000000000000000" pitchFamily="2" charset="0"/>
              </a:rPr>
              <a:t>triển</a:t>
            </a:r>
            <a:r>
              <a:rPr lang="en-US" sz="1200" dirty="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cùng</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các</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chương</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trình</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đầy</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hứa</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hẹn</a:t>
            </a:r>
            <a:r>
              <a:rPr lang="en-US" sz="1200" dirty="0" smtClean="0">
                <a:solidFill>
                  <a:schemeClr val="bg1">
                    <a:lumMod val="75000"/>
                  </a:schemeClr>
                </a:solidFill>
                <a:latin typeface="Roboto" panose="02000000000000000000" pitchFamily="2" charset="0"/>
                <a:ea typeface="Roboto" panose="02000000000000000000" pitchFamily="2" charset="0"/>
              </a:rPr>
              <a:t>.</a:t>
            </a:r>
            <a:endParaRPr lang="en-US" sz="1200" dirty="0">
              <a:solidFill>
                <a:schemeClr val="bg1">
                  <a:lumMod val="75000"/>
                </a:schemeClr>
              </a:solidFill>
              <a:latin typeface="Roboto" panose="02000000000000000000" pitchFamily="2" charset="0"/>
              <a:ea typeface="Roboto" panose="02000000000000000000" pitchFamily="2" charset="0"/>
            </a:endParaRPr>
          </a:p>
        </p:txBody>
      </p:sp>
      <p:sp>
        <p:nvSpPr>
          <p:cNvPr id="10" name="Freeform 9"/>
          <p:cNvSpPr>
            <a:spLocks/>
          </p:cNvSpPr>
          <p:nvPr/>
        </p:nvSpPr>
        <p:spPr bwMode="auto">
          <a:xfrm flipH="1" flipV="1">
            <a:off x="6056324" y="4495800"/>
            <a:ext cx="6132503" cy="2097947"/>
          </a:xfrm>
          <a:custGeom>
            <a:avLst/>
            <a:gdLst>
              <a:gd name="connsiteX0" fmla="*/ 3681979 w 4600575"/>
              <a:gd name="connsiteY0" fmla="*/ 0 h 1573460"/>
              <a:gd name="connsiteX1" fmla="*/ 3995881 w 4600575"/>
              <a:gd name="connsiteY1" fmla="*/ 9241 h 1573460"/>
              <a:gd name="connsiteX2" fmla="*/ 4302080 w 4600575"/>
              <a:gd name="connsiteY2" fmla="*/ 35422 h 1573460"/>
              <a:gd name="connsiteX3" fmla="*/ 4600575 w 4600575"/>
              <a:gd name="connsiteY3" fmla="*/ 78544 h 1573460"/>
              <a:gd name="connsiteX4" fmla="*/ 4359853 w 4600575"/>
              <a:gd name="connsiteY4" fmla="*/ 47743 h 1573460"/>
              <a:gd name="connsiteX5" fmla="*/ 4109502 w 4600575"/>
              <a:gd name="connsiteY5" fmla="*/ 32342 h 1573460"/>
              <a:gd name="connsiteX6" fmla="*/ 3861077 w 4600575"/>
              <a:gd name="connsiteY6" fmla="*/ 35422 h 1573460"/>
              <a:gd name="connsiteX7" fmla="*/ 3603023 w 4600575"/>
              <a:gd name="connsiteY7" fmla="*/ 53903 h 1573460"/>
              <a:gd name="connsiteX8" fmla="*/ 3341117 w 4600575"/>
              <a:gd name="connsiteY8" fmla="*/ 90865 h 1573460"/>
              <a:gd name="connsiteX9" fmla="*/ 3081137 w 4600575"/>
              <a:gd name="connsiteY9" fmla="*/ 135527 h 1573460"/>
              <a:gd name="connsiteX10" fmla="*/ 2817305 w 4600575"/>
              <a:gd name="connsiteY10" fmla="*/ 195590 h 1573460"/>
              <a:gd name="connsiteX11" fmla="*/ 2555400 w 4600575"/>
              <a:gd name="connsiteY11" fmla="*/ 271054 h 1573460"/>
              <a:gd name="connsiteX12" fmla="*/ 2295420 w 4600575"/>
              <a:gd name="connsiteY12" fmla="*/ 352678 h 1573460"/>
              <a:gd name="connsiteX13" fmla="*/ 2033514 w 4600575"/>
              <a:gd name="connsiteY13" fmla="*/ 449703 h 1573460"/>
              <a:gd name="connsiteX14" fmla="*/ 1777386 w 4600575"/>
              <a:gd name="connsiteY14" fmla="*/ 552889 h 1573460"/>
              <a:gd name="connsiteX15" fmla="*/ 1527035 w 4600575"/>
              <a:gd name="connsiteY15" fmla="*/ 665314 h 1573460"/>
              <a:gd name="connsiteX16" fmla="*/ 1276684 w 4600575"/>
              <a:gd name="connsiteY16" fmla="*/ 782361 h 1573460"/>
              <a:gd name="connsiteX17" fmla="*/ 1039813 w 4600575"/>
              <a:gd name="connsiteY17" fmla="*/ 910187 h 1573460"/>
              <a:gd name="connsiteX18" fmla="*/ 804868 w 4600575"/>
              <a:gd name="connsiteY18" fmla="*/ 1039554 h 1573460"/>
              <a:gd name="connsiteX19" fmla="*/ 577627 w 4600575"/>
              <a:gd name="connsiteY19" fmla="*/ 1179701 h 1573460"/>
              <a:gd name="connsiteX20" fmla="*/ 361940 w 4600575"/>
              <a:gd name="connsiteY20" fmla="*/ 1318308 h 1573460"/>
              <a:gd name="connsiteX21" fmla="*/ 153956 w 4600575"/>
              <a:gd name="connsiteY21" fmla="*/ 1459996 h 1573460"/>
              <a:gd name="connsiteX22" fmla="*/ 0 w 4600575"/>
              <a:gd name="connsiteY22" fmla="*/ 1573460 h 1573460"/>
              <a:gd name="connsiteX23" fmla="*/ 0 w 4600575"/>
              <a:gd name="connsiteY23" fmla="*/ 899893 h 1573460"/>
              <a:gd name="connsiteX24" fmla="*/ 3745 w 4600575"/>
              <a:gd name="connsiteY24" fmla="*/ 897867 h 1573460"/>
              <a:gd name="connsiteX25" fmla="*/ 279131 w 4600575"/>
              <a:gd name="connsiteY25" fmla="*/ 763880 h 1573460"/>
              <a:gd name="connsiteX26" fmla="*/ 562221 w 4600575"/>
              <a:gd name="connsiteY26" fmla="*/ 637593 h 1573460"/>
              <a:gd name="connsiteX27" fmla="*/ 853013 w 4600575"/>
              <a:gd name="connsiteY27" fmla="*/ 522087 h 1573460"/>
              <a:gd name="connsiteX28" fmla="*/ 1157286 w 4600575"/>
              <a:gd name="connsiteY28" fmla="*/ 417362 h 1573460"/>
              <a:gd name="connsiteX29" fmla="*/ 1463484 w 4600575"/>
              <a:gd name="connsiteY29" fmla="*/ 320337 h 1573460"/>
              <a:gd name="connsiteX30" fmla="*/ 1773535 w 4600575"/>
              <a:gd name="connsiteY30" fmla="*/ 235632 h 1573460"/>
              <a:gd name="connsiteX31" fmla="*/ 2091287 w 4600575"/>
              <a:gd name="connsiteY31" fmla="*/ 163249 h 1573460"/>
              <a:gd name="connsiteX32" fmla="*/ 2407115 w 4600575"/>
              <a:gd name="connsiteY32" fmla="*/ 101645 h 1573460"/>
              <a:gd name="connsiteX33" fmla="*/ 2728720 w 4600575"/>
              <a:gd name="connsiteY33" fmla="*/ 56983 h 1573460"/>
              <a:gd name="connsiteX34" fmla="*/ 3046473 w 4600575"/>
              <a:gd name="connsiteY34" fmla="*/ 23101 h 1573460"/>
              <a:gd name="connsiteX35" fmla="*/ 3368078 w 4600575"/>
              <a:gd name="connsiteY35" fmla="*/ 3080 h 15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00575" h="1573460">
                <a:moveTo>
                  <a:pt x="3681979" y="0"/>
                </a:moveTo>
                <a:lnTo>
                  <a:pt x="3995881" y="9241"/>
                </a:lnTo>
                <a:lnTo>
                  <a:pt x="4302080" y="35422"/>
                </a:lnTo>
                <a:lnTo>
                  <a:pt x="4600575" y="78544"/>
                </a:lnTo>
                <a:lnTo>
                  <a:pt x="4359853" y="47743"/>
                </a:lnTo>
                <a:lnTo>
                  <a:pt x="4109502" y="32342"/>
                </a:lnTo>
                <a:lnTo>
                  <a:pt x="3861077" y="35422"/>
                </a:lnTo>
                <a:lnTo>
                  <a:pt x="3603023" y="53903"/>
                </a:lnTo>
                <a:lnTo>
                  <a:pt x="3341117" y="90865"/>
                </a:lnTo>
                <a:lnTo>
                  <a:pt x="3081137" y="135527"/>
                </a:lnTo>
                <a:lnTo>
                  <a:pt x="2817305" y="195590"/>
                </a:lnTo>
                <a:lnTo>
                  <a:pt x="2555400" y="271054"/>
                </a:lnTo>
                <a:lnTo>
                  <a:pt x="2295420" y="352678"/>
                </a:lnTo>
                <a:lnTo>
                  <a:pt x="2033514" y="449703"/>
                </a:lnTo>
                <a:lnTo>
                  <a:pt x="1777386" y="552889"/>
                </a:lnTo>
                <a:lnTo>
                  <a:pt x="1527035" y="665314"/>
                </a:lnTo>
                <a:lnTo>
                  <a:pt x="1276684" y="782361"/>
                </a:lnTo>
                <a:lnTo>
                  <a:pt x="1039813" y="910187"/>
                </a:lnTo>
                <a:lnTo>
                  <a:pt x="804868" y="1039554"/>
                </a:lnTo>
                <a:lnTo>
                  <a:pt x="577627" y="1179701"/>
                </a:lnTo>
                <a:lnTo>
                  <a:pt x="361940" y="1318308"/>
                </a:lnTo>
                <a:lnTo>
                  <a:pt x="153956" y="1459996"/>
                </a:lnTo>
                <a:lnTo>
                  <a:pt x="0" y="1573460"/>
                </a:lnTo>
                <a:lnTo>
                  <a:pt x="0" y="899893"/>
                </a:lnTo>
                <a:lnTo>
                  <a:pt x="3745" y="897867"/>
                </a:lnTo>
                <a:lnTo>
                  <a:pt x="279131" y="763880"/>
                </a:lnTo>
                <a:lnTo>
                  <a:pt x="562221" y="637593"/>
                </a:lnTo>
                <a:lnTo>
                  <a:pt x="853013" y="522087"/>
                </a:lnTo>
                <a:lnTo>
                  <a:pt x="1157286" y="417362"/>
                </a:lnTo>
                <a:lnTo>
                  <a:pt x="1463484" y="320337"/>
                </a:lnTo>
                <a:lnTo>
                  <a:pt x="1773535" y="235632"/>
                </a:lnTo>
                <a:lnTo>
                  <a:pt x="2091287" y="163249"/>
                </a:lnTo>
                <a:lnTo>
                  <a:pt x="2407115" y="101645"/>
                </a:lnTo>
                <a:lnTo>
                  <a:pt x="2728720" y="56983"/>
                </a:lnTo>
                <a:lnTo>
                  <a:pt x="3046473" y="23101"/>
                </a:lnTo>
                <a:lnTo>
                  <a:pt x="3368078" y="3080"/>
                </a:lnTo>
                <a:close/>
              </a:path>
            </a:pathLst>
          </a:custGeom>
          <a:solidFill>
            <a:srgbClr val="286FB7"/>
          </a:solidFill>
          <a:ln w="0">
            <a:noFill/>
            <a:prstDash val="solid"/>
            <a:round/>
            <a:headEnd/>
            <a:tailEnd/>
          </a:ln>
        </p:spPr>
        <p:txBody>
          <a:bodyPr vert="horz" wrap="square" lIns="121899" tIns="60949" rIns="121899" bIns="60949" numCol="1" anchor="t" anchorCtr="0" compatLnSpc="1">
            <a:prstTxWarp prst="textNoShape">
              <a:avLst/>
            </a:prstTxWarp>
            <a:noAutofit/>
          </a:bodyPr>
          <a:lstStyle/>
          <a:p>
            <a:pPr rtl="0"/>
            <a:endParaRPr lang="en-US"/>
          </a:p>
        </p:txBody>
      </p:sp>
      <p:sp>
        <p:nvSpPr>
          <p:cNvPr id="8" name="Footer Text"/>
          <p:cNvSpPr txBox="1"/>
          <p:nvPr/>
        </p:nvSpPr>
        <p:spPr>
          <a:xfrm>
            <a:off x="8837612" y="3447303"/>
            <a:ext cx="5853254" cy="246221"/>
          </a:xfrm>
          <a:prstGeom prst="rect">
            <a:avLst/>
          </a:prstGeom>
          <a:noFill/>
        </p:spPr>
        <p:txBody>
          <a:bodyPr wrap="square" lIns="0" tIns="0" rIns="0" bIns="0" rtlCol="0" anchor="ctr">
            <a:spAutoFit/>
          </a:bodyPr>
          <a:lstStyle/>
          <a:p>
            <a:pPr>
              <a:lnSpc>
                <a:spcPct val="150000"/>
              </a:lnSpc>
            </a:pPr>
            <a:r>
              <a:rPr lang="en-US" sz="1200" dirty="0" smtClean="0">
                <a:solidFill>
                  <a:schemeClr val="bg1">
                    <a:lumMod val="75000"/>
                  </a:schemeClr>
                </a:solidFill>
                <a:latin typeface="Roboto" panose="02000000000000000000" pitchFamily="2" charset="0"/>
                <a:ea typeface="Roboto" panose="02000000000000000000" pitchFamily="2" charset="0"/>
              </a:rPr>
              <a:t>logo</a:t>
            </a:r>
            <a:endParaRPr lang="en-US" sz="1200" dirty="0">
              <a:solidFill>
                <a:schemeClr val="bg1">
                  <a:lumMod val="75000"/>
                </a:schemeClr>
              </a:solidFill>
              <a:latin typeface="Roboto" panose="02000000000000000000" pitchFamily="2" charset="0"/>
              <a:ea typeface="Roboto" panose="02000000000000000000" pitchFamily="2" charset="0"/>
            </a:endParaRPr>
          </a:p>
        </p:txBody>
      </p:sp>
      <p:sp>
        <p:nvSpPr>
          <p:cNvPr id="12" name="Footer Text"/>
          <p:cNvSpPr txBox="1"/>
          <p:nvPr/>
        </p:nvSpPr>
        <p:spPr>
          <a:xfrm>
            <a:off x="5332412" y="6321581"/>
            <a:ext cx="5853254" cy="246221"/>
          </a:xfrm>
          <a:prstGeom prst="rect">
            <a:avLst/>
          </a:prstGeom>
          <a:noFill/>
        </p:spPr>
        <p:txBody>
          <a:bodyPr wrap="square" lIns="0" tIns="0" rIns="0" bIns="0" rtlCol="0" anchor="ctr">
            <a:spAutoFit/>
          </a:bodyPr>
          <a:lstStyle/>
          <a:p>
            <a:pPr>
              <a:lnSpc>
                <a:spcPct val="150000"/>
              </a:lnSpc>
            </a:pPr>
            <a:r>
              <a:rPr lang="en-US" sz="1200" dirty="0" err="1" smtClean="0">
                <a:solidFill>
                  <a:schemeClr val="bg1">
                    <a:lumMod val="75000"/>
                  </a:schemeClr>
                </a:solidFill>
                <a:latin typeface="Roboto" panose="02000000000000000000" pitchFamily="2" charset="0"/>
                <a:ea typeface="Roboto" panose="02000000000000000000" pitchFamily="2" charset="0"/>
              </a:rPr>
              <a:t>Nền</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quả</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địa</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cầu</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như</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đã</a:t>
            </a:r>
            <a:r>
              <a:rPr lang="en-US" sz="1200" dirty="0" smtClean="0">
                <a:solidFill>
                  <a:schemeClr val="bg1">
                    <a:lumMod val="75000"/>
                  </a:schemeClr>
                </a:solidFill>
                <a:latin typeface="Roboto" panose="02000000000000000000" pitchFamily="2" charset="0"/>
                <a:ea typeface="Roboto" panose="02000000000000000000" pitchFamily="2" charset="0"/>
              </a:rPr>
              <a:t> </a:t>
            </a:r>
            <a:r>
              <a:rPr lang="en-US" sz="1200" dirty="0" err="1" smtClean="0">
                <a:solidFill>
                  <a:schemeClr val="bg1">
                    <a:lumMod val="75000"/>
                  </a:schemeClr>
                </a:solidFill>
                <a:latin typeface="Roboto" panose="02000000000000000000" pitchFamily="2" charset="0"/>
                <a:ea typeface="Roboto" panose="02000000000000000000" pitchFamily="2" charset="0"/>
              </a:rPr>
              <a:t>bàn</a:t>
            </a:r>
            <a:endParaRPr lang="en-US" sz="1200" dirty="0">
              <a:solidFill>
                <a:schemeClr val="bg1">
                  <a:lumMod val="75000"/>
                </a:schemeClr>
              </a:solidFill>
              <a:latin typeface="Roboto" panose="02000000000000000000" pitchFamily="2" charset="0"/>
              <a:ea typeface="Roboto" panose="02000000000000000000" pitchFamily="2" charset="0"/>
            </a:endParaRPr>
          </a:p>
        </p:txBody>
      </p:sp>
      <p:pic>
        <p:nvPicPr>
          <p:cNvPr id="2052" name="Picture 4" descr="Káº¿t quáº£ hÃ¬nh áº£nh cho cryp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4012" y="2990461"/>
            <a:ext cx="8801100"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r="-29000"/>
          </a:stretch>
        </a:blipFill>
        <a:effectLst/>
      </p:bgPr>
    </p:bg>
    <p:spTree>
      <p:nvGrpSpPr>
        <p:cNvPr id="1" name=""/>
        <p:cNvGrpSpPr/>
        <p:nvPr/>
      </p:nvGrpSpPr>
      <p:grpSpPr>
        <a:xfrm>
          <a:off x="0" y="0"/>
          <a:ext cx="0" cy="0"/>
          <a:chOff x="0" y="0"/>
          <a:chExt cx="0" cy="0"/>
        </a:xfrm>
      </p:grpSpPr>
      <p:sp>
        <p:nvSpPr>
          <p:cNvPr id="10" name="TextBox 9"/>
          <p:cNvSpPr txBox="1"/>
          <p:nvPr/>
        </p:nvSpPr>
        <p:spPr>
          <a:xfrm>
            <a:off x="1232913" y="36941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Hiệu</a:t>
            </a:r>
            <a:r>
              <a:rPr lang="en-US" sz="1800" b="1" dirty="0">
                <a:solidFill>
                  <a:srgbClr val="0070C0"/>
                </a:solidFill>
              </a:rPr>
              <a:t> </a:t>
            </a:r>
            <a:r>
              <a:rPr lang="en-US" sz="1800" b="1" dirty="0" err="1">
                <a:solidFill>
                  <a:srgbClr val="0070C0"/>
                </a:solidFill>
              </a:rPr>
              <a:t>suất</a:t>
            </a:r>
            <a:r>
              <a:rPr lang="en-US" sz="1800" b="1" dirty="0">
                <a:solidFill>
                  <a:srgbClr val="0070C0"/>
                </a:solidFill>
              </a:rPr>
              <a:t> </a:t>
            </a:r>
            <a:r>
              <a:rPr lang="en-US" sz="1800" b="1" dirty="0" err="1">
                <a:solidFill>
                  <a:srgbClr val="0070C0"/>
                </a:solidFill>
              </a:rPr>
              <a:t>cao</a:t>
            </a:r>
            <a:endParaRPr lang="en-US" sz="1800" b="1" dirty="0">
              <a:solidFill>
                <a:srgbClr val="0070C0"/>
              </a:solidFill>
            </a:endParaRPr>
          </a:p>
          <a:p>
            <a:pPr>
              <a:lnSpc>
                <a:spcPct val="150000"/>
              </a:lnSpc>
            </a:pPr>
            <a:r>
              <a:rPr lang="en-US" sz="1800" dirty="0">
                <a:solidFill>
                  <a:schemeClr val="bg1"/>
                </a:solidFill>
              </a:rPr>
              <a:t>Chip Nano </a:t>
            </a:r>
            <a:r>
              <a:rPr lang="en-US" sz="1800" dirty="0" err="1">
                <a:solidFill>
                  <a:schemeClr val="bg1"/>
                </a:solidFill>
              </a:rPr>
              <a:t>có</a:t>
            </a:r>
            <a:r>
              <a:rPr lang="en-US" sz="1800" dirty="0">
                <a:solidFill>
                  <a:schemeClr val="bg1"/>
                </a:solidFill>
              </a:rPr>
              <a:t> </a:t>
            </a:r>
            <a:r>
              <a:rPr lang="en-US" sz="1800" dirty="0" err="1">
                <a:solidFill>
                  <a:schemeClr val="bg1"/>
                </a:solidFill>
              </a:rPr>
              <a:t>thể</a:t>
            </a:r>
            <a:r>
              <a:rPr lang="en-US" sz="1800" dirty="0">
                <a:solidFill>
                  <a:schemeClr val="bg1"/>
                </a:solidFill>
              </a:rPr>
              <a:t> </a:t>
            </a:r>
            <a:r>
              <a:rPr lang="en-US" sz="1800" dirty="0" err="1">
                <a:solidFill>
                  <a:schemeClr val="bg1"/>
                </a:solidFill>
              </a:rPr>
              <a:t>xử</a:t>
            </a:r>
            <a:r>
              <a:rPr lang="en-US" sz="1800" dirty="0">
                <a:solidFill>
                  <a:schemeClr val="bg1"/>
                </a:solidFill>
              </a:rPr>
              <a:t> </a:t>
            </a:r>
            <a:r>
              <a:rPr lang="en-US" sz="1800" dirty="0" err="1">
                <a:solidFill>
                  <a:schemeClr val="bg1"/>
                </a:solidFill>
              </a:rPr>
              <a:t>lý</a:t>
            </a:r>
            <a:r>
              <a:rPr lang="en-US" sz="1800" dirty="0">
                <a:solidFill>
                  <a:schemeClr val="bg1"/>
                </a:solidFill>
              </a:rPr>
              <a:t> </a:t>
            </a:r>
            <a:r>
              <a:rPr lang="en-US" sz="1800" dirty="0" err="1">
                <a:solidFill>
                  <a:schemeClr val="bg1"/>
                </a:solidFill>
              </a:rPr>
              <a:t>hàng</a:t>
            </a:r>
            <a:r>
              <a:rPr lang="en-US" sz="1800" dirty="0">
                <a:solidFill>
                  <a:schemeClr val="bg1"/>
                </a:solidFill>
              </a:rPr>
              <a:t> </a:t>
            </a:r>
            <a:r>
              <a:rPr lang="en-US" sz="1800" dirty="0" err="1">
                <a:solidFill>
                  <a:schemeClr val="bg1"/>
                </a:solidFill>
              </a:rPr>
              <a:t>triệu</a:t>
            </a:r>
            <a:r>
              <a:rPr lang="en-US" sz="1800" dirty="0">
                <a:solidFill>
                  <a:schemeClr val="bg1"/>
                </a:solidFill>
              </a:rPr>
              <a:t> </a:t>
            </a:r>
            <a:r>
              <a:rPr lang="vi-VN" sz="1800" dirty="0">
                <a:solidFill>
                  <a:schemeClr val="bg1"/>
                </a:solidFill>
              </a:rPr>
              <a:t>đơ</a:t>
            </a:r>
            <a:r>
              <a:rPr lang="en-US" sz="1800" dirty="0">
                <a:solidFill>
                  <a:schemeClr val="bg1"/>
                </a:solidFill>
              </a:rPr>
              <a:t>n </a:t>
            </a:r>
            <a:r>
              <a:rPr lang="en-US" sz="1800" dirty="0" err="1">
                <a:solidFill>
                  <a:schemeClr val="bg1"/>
                </a:solidFill>
              </a:rPr>
              <a:t>hàng</a:t>
            </a:r>
            <a:r>
              <a:rPr lang="en-US" sz="1800" dirty="0">
                <a:solidFill>
                  <a:schemeClr val="bg1"/>
                </a:solidFill>
              </a:rPr>
              <a:t> </a:t>
            </a:r>
            <a:r>
              <a:rPr lang="en-US" sz="1800" dirty="0" err="1">
                <a:solidFill>
                  <a:schemeClr val="bg1"/>
                </a:solidFill>
              </a:rPr>
              <a:t>mỗi</a:t>
            </a:r>
            <a:r>
              <a:rPr lang="en-US" sz="1800" dirty="0">
                <a:solidFill>
                  <a:schemeClr val="bg1"/>
                </a:solidFill>
              </a:rPr>
              <a:t> </a:t>
            </a:r>
            <a:r>
              <a:rPr lang="en-US" sz="1800" dirty="0" err="1">
                <a:solidFill>
                  <a:schemeClr val="bg1"/>
                </a:solidFill>
              </a:rPr>
              <a:t>giây</a:t>
            </a:r>
            <a:r>
              <a:rPr lang="en-US" sz="1800" dirty="0">
                <a:solidFill>
                  <a:schemeClr val="bg1"/>
                </a:solidFill>
              </a:rPr>
              <a:t>.</a:t>
            </a:r>
          </a:p>
        </p:txBody>
      </p:sp>
      <p:sp>
        <p:nvSpPr>
          <p:cNvPr id="11" name="TextBox 10"/>
          <p:cNvSpPr txBox="1"/>
          <p:nvPr/>
        </p:nvSpPr>
        <p:spPr>
          <a:xfrm>
            <a:off x="1246187" y="54467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Hỗ</a:t>
            </a:r>
            <a:r>
              <a:rPr lang="en-US" sz="1800" b="1" dirty="0">
                <a:solidFill>
                  <a:srgbClr val="0070C0"/>
                </a:solidFill>
              </a:rPr>
              <a:t> </a:t>
            </a:r>
            <a:r>
              <a:rPr lang="en-US" sz="1800" b="1" dirty="0" err="1">
                <a:solidFill>
                  <a:srgbClr val="0070C0"/>
                </a:solidFill>
              </a:rPr>
              <a:t>trợ</a:t>
            </a:r>
            <a:r>
              <a:rPr lang="en-US" sz="1800" b="1" dirty="0">
                <a:solidFill>
                  <a:srgbClr val="0070C0"/>
                </a:solidFill>
              </a:rPr>
              <a:t> </a:t>
            </a:r>
            <a:r>
              <a:rPr lang="vi-VN" sz="1800" b="1" dirty="0">
                <a:solidFill>
                  <a:srgbClr val="0070C0"/>
                </a:solidFill>
              </a:rPr>
              <a:t>đa</a:t>
            </a:r>
            <a:r>
              <a:rPr lang="en-US" sz="1800" b="1" dirty="0">
                <a:solidFill>
                  <a:srgbClr val="0070C0"/>
                </a:solidFill>
              </a:rPr>
              <a:t> </a:t>
            </a:r>
            <a:r>
              <a:rPr lang="en-US" sz="1800" b="1" dirty="0" err="1">
                <a:solidFill>
                  <a:srgbClr val="0070C0"/>
                </a:solidFill>
              </a:rPr>
              <a:t>ngôn</a:t>
            </a:r>
            <a:r>
              <a:rPr lang="en-US" sz="1800" b="1" dirty="0">
                <a:solidFill>
                  <a:srgbClr val="0070C0"/>
                </a:solidFill>
              </a:rPr>
              <a:t> </a:t>
            </a:r>
            <a:r>
              <a:rPr lang="en-US" sz="1800" b="1" dirty="0" err="1">
                <a:solidFill>
                  <a:srgbClr val="0070C0"/>
                </a:solidFill>
              </a:rPr>
              <a:t>ngữ</a:t>
            </a:r>
            <a:endParaRPr lang="en-US" sz="1800" b="1" dirty="0">
              <a:solidFill>
                <a:srgbClr val="0070C0"/>
              </a:solidFill>
            </a:endParaRPr>
          </a:p>
          <a:p>
            <a:pPr>
              <a:lnSpc>
                <a:spcPct val="150000"/>
              </a:lnSpc>
            </a:pPr>
            <a:r>
              <a:rPr lang="en-US" sz="1800" dirty="0" err="1">
                <a:solidFill>
                  <a:schemeClr val="bg1"/>
                </a:solidFill>
              </a:rPr>
              <a:t>Hỗ</a:t>
            </a:r>
            <a:r>
              <a:rPr lang="en-US" sz="1800" dirty="0">
                <a:solidFill>
                  <a:schemeClr val="bg1"/>
                </a:solidFill>
              </a:rPr>
              <a:t> </a:t>
            </a:r>
            <a:r>
              <a:rPr lang="en-US" sz="1800" dirty="0" err="1">
                <a:solidFill>
                  <a:schemeClr val="bg1"/>
                </a:solidFill>
              </a:rPr>
              <a:t>trợ</a:t>
            </a:r>
            <a:r>
              <a:rPr lang="en-US" sz="1800" dirty="0">
                <a:solidFill>
                  <a:schemeClr val="bg1"/>
                </a:solidFill>
              </a:rPr>
              <a:t> </a:t>
            </a:r>
            <a:r>
              <a:rPr lang="vi-VN" sz="1800" dirty="0">
                <a:solidFill>
                  <a:schemeClr val="bg1"/>
                </a:solidFill>
              </a:rPr>
              <a:t>đ</a:t>
            </a:r>
            <a:r>
              <a:rPr lang="en-US" sz="1800" dirty="0">
                <a:solidFill>
                  <a:schemeClr val="bg1"/>
                </a:solidFill>
              </a:rPr>
              <a:t>a </a:t>
            </a:r>
            <a:r>
              <a:rPr lang="en-US" sz="1800" dirty="0" err="1">
                <a:solidFill>
                  <a:schemeClr val="bg1"/>
                </a:solidFill>
              </a:rPr>
              <a:t>ngôn</a:t>
            </a:r>
            <a:r>
              <a:rPr lang="en-US" sz="1800" dirty="0">
                <a:solidFill>
                  <a:schemeClr val="bg1"/>
                </a:solidFill>
              </a:rPr>
              <a:t> </a:t>
            </a:r>
            <a:r>
              <a:rPr lang="en-US" sz="1800" dirty="0" err="1">
                <a:solidFill>
                  <a:schemeClr val="bg1"/>
                </a:solidFill>
              </a:rPr>
              <a:t>ngữ</a:t>
            </a:r>
            <a:r>
              <a:rPr lang="en-US" sz="1800" dirty="0">
                <a:solidFill>
                  <a:schemeClr val="bg1"/>
                </a:solidFill>
              </a:rPr>
              <a:t>.</a:t>
            </a:r>
          </a:p>
        </p:txBody>
      </p:sp>
      <p:sp>
        <p:nvSpPr>
          <p:cNvPr id="12" name="TextBox 11"/>
          <p:cNvSpPr txBox="1"/>
          <p:nvPr/>
        </p:nvSpPr>
        <p:spPr>
          <a:xfrm>
            <a:off x="1235074" y="45323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Tính</a:t>
            </a:r>
            <a:r>
              <a:rPr lang="en-US" sz="1800" b="1" dirty="0">
                <a:solidFill>
                  <a:srgbClr val="0070C0"/>
                </a:solidFill>
              </a:rPr>
              <a:t> </a:t>
            </a:r>
            <a:r>
              <a:rPr lang="en-US" sz="1800" b="1" dirty="0" err="1">
                <a:solidFill>
                  <a:srgbClr val="0070C0"/>
                </a:solidFill>
              </a:rPr>
              <a:t>thanh</a:t>
            </a:r>
            <a:r>
              <a:rPr lang="en-US" sz="1800" b="1" dirty="0">
                <a:solidFill>
                  <a:srgbClr val="0070C0"/>
                </a:solidFill>
              </a:rPr>
              <a:t> </a:t>
            </a:r>
            <a:r>
              <a:rPr lang="en-US" sz="1800" b="1" dirty="0" err="1">
                <a:solidFill>
                  <a:srgbClr val="0070C0"/>
                </a:solidFill>
              </a:rPr>
              <a:t>khoản</a:t>
            </a:r>
            <a:r>
              <a:rPr lang="en-US" sz="1800" b="1" dirty="0">
                <a:solidFill>
                  <a:srgbClr val="0070C0"/>
                </a:solidFill>
              </a:rPr>
              <a:t> </a:t>
            </a:r>
            <a:r>
              <a:rPr lang="en-US" sz="1800" b="1" dirty="0" err="1">
                <a:solidFill>
                  <a:srgbClr val="0070C0"/>
                </a:solidFill>
              </a:rPr>
              <a:t>cao</a:t>
            </a:r>
            <a:endParaRPr lang="en-US" sz="1800" b="1" dirty="0">
              <a:solidFill>
                <a:srgbClr val="0070C0"/>
              </a:solidFill>
            </a:endParaRPr>
          </a:p>
          <a:p>
            <a:pPr>
              <a:lnSpc>
                <a:spcPct val="150000"/>
              </a:lnSpc>
            </a:pPr>
            <a:r>
              <a:rPr lang="en-US" sz="1800" dirty="0" err="1">
                <a:solidFill>
                  <a:schemeClr val="bg1"/>
                </a:solidFill>
              </a:rPr>
              <a:t>Giao</a:t>
            </a:r>
            <a:r>
              <a:rPr lang="en-US" sz="1800" dirty="0">
                <a:solidFill>
                  <a:schemeClr val="bg1"/>
                </a:solidFill>
              </a:rPr>
              <a:t> </a:t>
            </a:r>
            <a:r>
              <a:rPr lang="en-US" sz="1800" dirty="0" err="1">
                <a:solidFill>
                  <a:schemeClr val="bg1"/>
                </a:solidFill>
              </a:rPr>
              <a:t>dịch</a:t>
            </a:r>
            <a:r>
              <a:rPr lang="en-US" sz="1800" dirty="0">
                <a:solidFill>
                  <a:schemeClr val="bg1"/>
                </a:solidFill>
              </a:rPr>
              <a:t> </a:t>
            </a:r>
            <a:r>
              <a:rPr lang="en-US" sz="1800" dirty="0" err="1">
                <a:solidFill>
                  <a:schemeClr val="bg1"/>
                </a:solidFill>
              </a:rPr>
              <a:t>nhiều</a:t>
            </a:r>
            <a:r>
              <a:rPr lang="en-US" sz="1800" dirty="0">
                <a:solidFill>
                  <a:schemeClr val="bg1"/>
                </a:solidFill>
              </a:rPr>
              <a:t> </a:t>
            </a:r>
            <a:r>
              <a:rPr lang="en-US" sz="1800" dirty="0" err="1">
                <a:solidFill>
                  <a:schemeClr val="bg1"/>
                </a:solidFill>
              </a:rPr>
              <a:t>cặp</a:t>
            </a:r>
            <a:r>
              <a:rPr lang="en-US" sz="1800" dirty="0">
                <a:solidFill>
                  <a:schemeClr val="bg1"/>
                </a:solidFill>
              </a:rPr>
              <a:t> </a:t>
            </a:r>
            <a:r>
              <a:rPr lang="en-US" sz="1800" dirty="0" err="1">
                <a:solidFill>
                  <a:schemeClr val="bg1"/>
                </a:solidFill>
              </a:rPr>
              <a:t>tiền</a:t>
            </a:r>
            <a:r>
              <a:rPr lang="en-US" sz="1800" dirty="0">
                <a:solidFill>
                  <a:schemeClr val="bg1"/>
                </a:solidFill>
              </a:rPr>
              <a:t> </a:t>
            </a:r>
            <a:r>
              <a:rPr lang="en-US" sz="1800" dirty="0" err="1">
                <a:solidFill>
                  <a:schemeClr val="bg1"/>
                </a:solidFill>
              </a:rPr>
              <a:t>với</a:t>
            </a:r>
            <a:r>
              <a:rPr lang="en-US" sz="1800" dirty="0">
                <a:solidFill>
                  <a:schemeClr val="bg1"/>
                </a:solidFill>
              </a:rPr>
              <a:t> </a:t>
            </a:r>
            <a:r>
              <a:rPr lang="en-US" sz="1800" dirty="0" err="1">
                <a:solidFill>
                  <a:schemeClr val="bg1"/>
                </a:solidFill>
              </a:rPr>
              <a:t>tính</a:t>
            </a:r>
            <a:r>
              <a:rPr lang="en-US" sz="1800" dirty="0">
                <a:solidFill>
                  <a:schemeClr val="bg1"/>
                </a:solidFill>
              </a:rPr>
              <a:t> </a:t>
            </a:r>
            <a:r>
              <a:rPr lang="en-US" sz="1800" dirty="0" err="1">
                <a:solidFill>
                  <a:schemeClr val="bg1"/>
                </a:solidFill>
              </a:rPr>
              <a:t>thanh</a:t>
            </a:r>
            <a:r>
              <a:rPr lang="en-US" sz="1800" dirty="0">
                <a:solidFill>
                  <a:schemeClr val="bg1"/>
                </a:solidFill>
              </a:rPr>
              <a:t> </a:t>
            </a:r>
            <a:r>
              <a:rPr lang="en-US" sz="1800" dirty="0" err="1">
                <a:solidFill>
                  <a:schemeClr val="bg1"/>
                </a:solidFill>
              </a:rPr>
              <a:t>khoản</a:t>
            </a:r>
            <a:r>
              <a:rPr lang="en-US" sz="1800" dirty="0">
                <a:solidFill>
                  <a:schemeClr val="bg1"/>
                </a:solidFill>
              </a:rPr>
              <a:t> </a:t>
            </a:r>
            <a:r>
              <a:rPr lang="en-US" sz="1800" dirty="0" err="1">
                <a:solidFill>
                  <a:schemeClr val="bg1"/>
                </a:solidFill>
              </a:rPr>
              <a:t>cao</a:t>
            </a:r>
            <a:r>
              <a:rPr lang="en-US" sz="1800" dirty="0">
                <a:solidFill>
                  <a:schemeClr val="bg1"/>
                </a:solidFill>
              </a:rPr>
              <a:t>.</a:t>
            </a:r>
          </a:p>
        </p:txBody>
      </p:sp>
      <p:sp>
        <p:nvSpPr>
          <p:cNvPr id="16" name="TextBox 15"/>
          <p:cNvSpPr txBox="1"/>
          <p:nvPr/>
        </p:nvSpPr>
        <p:spPr>
          <a:xfrm>
            <a:off x="1235074" y="2637843"/>
            <a:ext cx="6840538" cy="954085"/>
          </a:xfrm>
          <a:prstGeom prst="rect">
            <a:avLst/>
          </a:prstGeom>
          <a:noFill/>
        </p:spPr>
        <p:txBody>
          <a:bodyPr wrap="square" lIns="121899" tIns="60949" rIns="121899" bIns="60949" rtlCol="0" anchor="ctr">
            <a:spAutoFit/>
          </a:bodyPr>
          <a:lstStyle/>
          <a:p>
            <a:pPr>
              <a:lnSpc>
                <a:spcPct val="150000"/>
              </a:lnSpc>
            </a:pPr>
            <a:r>
              <a:rPr lang="en-US" sz="1800" b="1" err="1">
                <a:solidFill>
                  <a:srgbClr val="0070C0"/>
                </a:solidFill>
              </a:rPr>
              <a:t>Hỗ</a:t>
            </a:r>
            <a:r>
              <a:rPr lang="en-US" sz="1800" b="1">
                <a:solidFill>
                  <a:srgbClr val="0070C0"/>
                </a:solidFill>
              </a:rPr>
              <a:t> </a:t>
            </a:r>
            <a:r>
              <a:rPr lang="en-US" sz="1800" b="1" err="1">
                <a:solidFill>
                  <a:srgbClr val="0070C0"/>
                </a:solidFill>
              </a:rPr>
              <a:t>trợ</a:t>
            </a:r>
            <a:r>
              <a:rPr lang="en-US" sz="1800" b="1">
                <a:solidFill>
                  <a:srgbClr val="0070C0"/>
                </a:solidFill>
              </a:rPr>
              <a:t> </a:t>
            </a:r>
            <a:r>
              <a:rPr lang="vi-VN" sz="1800" b="1">
                <a:solidFill>
                  <a:srgbClr val="0070C0"/>
                </a:solidFill>
              </a:rPr>
              <a:t>đ</a:t>
            </a:r>
            <a:r>
              <a:rPr lang="en-US" sz="1800" b="1">
                <a:solidFill>
                  <a:srgbClr val="0070C0"/>
                </a:solidFill>
              </a:rPr>
              <a:t>a </a:t>
            </a:r>
            <a:r>
              <a:rPr lang="en-US" sz="1800" b="1" err="1">
                <a:solidFill>
                  <a:srgbClr val="0070C0"/>
                </a:solidFill>
              </a:rPr>
              <a:t>thiết</a:t>
            </a:r>
            <a:r>
              <a:rPr lang="en-US" sz="1800" b="1">
                <a:solidFill>
                  <a:srgbClr val="0070C0"/>
                </a:solidFill>
              </a:rPr>
              <a:t> </a:t>
            </a:r>
            <a:r>
              <a:rPr lang="en-US" sz="1800" b="1" err="1">
                <a:solidFill>
                  <a:srgbClr val="0070C0"/>
                </a:solidFill>
              </a:rPr>
              <a:t>bị</a:t>
            </a:r>
            <a:endParaRPr lang="en-US" sz="1800" b="1">
              <a:solidFill>
                <a:srgbClr val="0070C0"/>
              </a:solidFill>
            </a:endParaRPr>
          </a:p>
          <a:p>
            <a:pPr>
              <a:lnSpc>
                <a:spcPct val="150000"/>
              </a:lnSpc>
            </a:pPr>
            <a:r>
              <a:rPr lang="en-US" sz="1800" err="1">
                <a:solidFill>
                  <a:schemeClr val="bg1"/>
                </a:solidFill>
              </a:rPr>
              <a:t>Hỗ</a:t>
            </a:r>
            <a:r>
              <a:rPr lang="en-US" sz="1800">
                <a:solidFill>
                  <a:schemeClr val="bg1"/>
                </a:solidFill>
              </a:rPr>
              <a:t> </a:t>
            </a:r>
            <a:r>
              <a:rPr lang="en-US" sz="1800" err="1">
                <a:solidFill>
                  <a:schemeClr val="bg1"/>
                </a:solidFill>
              </a:rPr>
              <a:t>trợ</a:t>
            </a:r>
            <a:r>
              <a:rPr lang="en-US" sz="1800">
                <a:solidFill>
                  <a:schemeClr val="bg1"/>
                </a:solidFill>
              </a:rPr>
              <a:t> </a:t>
            </a:r>
            <a:r>
              <a:rPr lang="en-US" sz="1800" err="1">
                <a:solidFill>
                  <a:schemeClr val="bg1"/>
                </a:solidFill>
              </a:rPr>
              <a:t>các</a:t>
            </a:r>
            <a:r>
              <a:rPr lang="en-US" sz="1800">
                <a:solidFill>
                  <a:schemeClr val="bg1"/>
                </a:solidFill>
              </a:rPr>
              <a:t> </a:t>
            </a:r>
            <a:r>
              <a:rPr lang="en-US" sz="1800" err="1">
                <a:solidFill>
                  <a:schemeClr val="bg1"/>
                </a:solidFill>
              </a:rPr>
              <a:t>trình</a:t>
            </a:r>
            <a:r>
              <a:rPr lang="en-US" sz="1800">
                <a:solidFill>
                  <a:schemeClr val="bg1"/>
                </a:solidFill>
              </a:rPr>
              <a:t> </a:t>
            </a:r>
            <a:r>
              <a:rPr lang="en-US" sz="1800" err="1">
                <a:solidFill>
                  <a:schemeClr val="bg1"/>
                </a:solidFill>
              </a:rPr>
              <a:t>duyệt</a:t>
            </a:r>
            <a:r>
              <a:rPr lang="en-US" sz="1800">
                <a:solidFill>
                  <a:schemeClr val="bg1"/>
                </a:solidFill>
              </a:rPr>
              <a:t> Web, Apps Mobile </a:t>
            </a:r>
            <a:r>
              <a:rPr lang="en-US" sz="1800" err="1">
                <a:solidFill>
                  <a:schemeClr val="bg1"/>
                </a:solidFill>
              </a:rPr>
              <a:t>và</a:t>
            </a:r>
            <a:r>
              <a:rPr lang="en-US" sz="1800">
                <a:solidFill>
                  <a:schemeClr val="bg1"/>
                </a:solidFill>
              </a:rPr>
              <a:t> </a:t>
            </a:r>
            <a:r>
              <a:rPr lang="en-US" sz="1800" err="1">
                <a:solidFill>
                  <a:schemeClr val="bg1"/>
                </a:solidFill>
              </a:rPr>
              <a:t>các</a:t>
            </a:r>
            <a:r>
              <a:rPr lang="en-US" sz="1800">
                <a:solidFill>
                  <a:schemeClr val="bg1"/>
                </a:solidFill>
              </a:rPr>
              <a:t> </a:t>
            </a:r>
            <a:r>
              <a:rPr lang="en-US" sz="1800" err="1">
                <a:solidFill>
                  <a:schemeClr val="bg1"/>
                </a:solidFill>
              </a:rPr>
              <a:t>nền</a:t>
            </a:r>
            <a:r>
              <a:rPr lang="en-US" sz="1800">
                <a:solidFill>
                  <a:schemeClr val="bg1"/>
                </a:solidFill>
              </a:rPr>
              <a:t> </a:t>
            </a:r>
            <a:r>
              <a:rPr lang="en-US" sz="1800" err="1">
                <a:solidFill>
                  <a:schemeClr val="bg1"/>
                </a:solidFill>
              </a:rPr>
              <a:t>tảng</a:t>
            </a:r>
            <a:r>
              <a:rPr lang="en-US" sz="1800">
                <a:solidFill>
                  <a:schemeClr val="bg1"/>
                </a:solidFill>
              </a:rPr>
              <a:t> </a:t>
            </a:r>
            <a:r>
              <a:rPr lang="en-US" sz="1800" err="1">
                <a:solidFill>
                  <a:schemeClr val="bg1"/>
                </a:solidFill>
              </a:rPr>
              <a:t>khác</a:t>
            </a:r>
            <a:r>
              <a:rPr lang="en-US" sz="1800">
                <a:solidFill>
                  <a:schemeClr val="bg1"/>
                </a:solidFill>
              </a:rPr>
              <a:t>.</a:t>
            </a:r>
          </a:p>
        </p:txBody>
      </p:sp>
      <p:sp>
        <p:nvSpPr>
          <p:cNvPr id="18" name="TextBox 17"/>
          <p:cNvSpPr txBox="1"/>
          <p:nvPr/>
        </p:nvSpPr>
        <p:spPr>
          <a:xfrm>
            <a:off x="1235074" y="1601133"/>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Công</a:t>
            </a:r>
            <a:r>
              <a:rPr lang="en-US" sz="1800" b="1" dirty="0">
                <a:solidFill>
                  <a:srgbClr val="0070C0"/>
                </a:solidFill>
              </a:rPr>
              <a:t> </a:t>
            </a:r>
            <a:r>
              <a:rPr lang="en-US" sz="1800" b="1" dirty="0" err="1">
                <a:solidFill>
                  <a:srgbClr val="0070C0"/>
                </a:solidFill>
              </a:rPr>
              <a:t>nghệ</a:t>
            </a:r>
            <a:r>
              <a:rPr lang="en-US" sz="1800" b="1" dirty="0">
                <a:solidFill>
                  <a:srgbClr val="0070C0"/>
                </a:solidFill>
              </a:rPr>
              <a:t> v</a:t>
            </a:r>
            <a:r>
              <a:rPr lang="vi-VN" sz="1800" b="1" dirty="0">
                <a:solidFill>
                  <a:srgbClr val="0070C0"/>
                </a:solidFill>
              </a:rPr>
              <a:t>ượ</a:t>
            </a:r>
            <a:r>
              <a:rPr lang="en-US" sz="1800" b="1" dirty="0">
                <a:solidFill>
                  <a:srgbClr val="0070C0"/>
                </a:solidFill>
              </a:rPr>
              <a:t>t </a:t>
            </a:r>
            <a:r>
              <a:rPr lang="en-US" sz="1800" b="1" dirty="0" err="1">
                <a:solidFill>
                  <a:srgbClr val="0070C0"/>
                </a:solidFill>
              </a:rPr>
              <a:t>trội</a:t>
            </a:r>
            <a:endParaRPr lang="en-US" sz="1800" b="1" dirty="0">
              <a:solidFill>
                <a:srgbClr val="0070C0"/>
              </a:solidFill>
            </a:endParaRPr>
          </a:p>
          <a:p>
            <a:pPr>
              <a:lnSpc>
                <a:spcPct val="150000"/>
              </a:lnSpc>
            </a:pPr>
            <a:r>
              <a:rPr lang="en-US" sz="1800" dirty="0" err="1">
                <a:solidFill>
                  <a:schemeClr val="bg1"/>
                </a:solidFill>
              </a:rPr>
              <a:t>Sử</a:t>
            </a:r>
            <a:r>
              <a:rPr lang="en-US" sz="1800" dirty="0">
                <a:solidFill>
                  <a:schemeClr val="bg1"/>
                </a:solidFill>
              </a:rPr>
              <a:t> </a:t>
            </a:r>
            <a:r>
              <a:rPr lang="en-US" sz="1800" dirty="0" err="1">
                <a:solidFill>
                  <a:schemeClr val="bg1"/>
                </a:solidFill>
              </a:rPr>
              <a:t>dụng</a:t>
            </a:r>
            <a:r>
              <a:rPr lang="en-US" sz="1800" dirty="0">
                <a:solidFill>
                  <a:schemeClr val="bg1"/>
                </a:solidFill>
              </a:rPr>
              <a:t> </a:t>
            </a:r>
            <a:r>
              <a:rPr lang="en-US" sz="1800" dirty="0" err="1">
                <a:solidFill>
                  <a:schemeClr val="bg1"/>
                </a:solidFill>
              </a:rPr>
              <a:t>hệ</a:t>
            </a:r>
            <a:r>
              <a:rPr lang="en-US" sz="1800" dirty="0">
                <a:solidFill>
                  <a:schemeClr val="bg1"/>
                </a:solidFill>
              </a:rPr>
              <a:t> </a:t>
            </a:r>
            <a:r>
              <a:rPr lang="en-US" sz="1800" dirty="0" err="1">
                <a:solidFill>
                  <a:schemeClr val="bg1"/>
                </a:solidFill>
              </a:rPr>
              <a:t>thống</a:t>
            </a:r>
            <a:r>
              <a:rPr lang="en-US" sz="1800" dirty="0">
                <a:solidFill>
                  <a:schemeClr val="bg1"/>
                </a:solidFill>
              </a:rPr>
              <a:t> </a:t>
            </a:r>
            <a:r>
              <a:rPr lang="en-US" sz="1800" dirty="0" err="1">
                <a:solidFill>
                  <a:schemeClr val="bg1"/>
                </a:solidFill>
              </a:rPr>
              <a:t>kiến</a:t>
            </a:r>
            <a:r>
              <a:rPr lang="en-US" sz="1800" dirty="0">
                <a:solidFill>
                  <a:schemeClr val="bg1"/>
                </a:solidFill>
              </a:rPr>
              <a:t> </a:t>
            </a:r>
            <a:r>
              <a:rPr lang="en-US" sz="1800" dirty="0" err="1">
                <a:solidFill>
                  <a:schemeClr val="bg1"/>
                </a:solidFill>
              </a:rPr>
              <a:t>trúc</a:t>
            </a:r>
            <a:r>
              <a:rPr lang="en-US" sz="1800" dirty="0">
                <a:solidFill>
                  <a:schemeClr val="bg1"/>
                </a:solidFill>
              </a:rPr>
              <a:t> </a:t>
            </a:r>
            <a:r>
              <a:rPr lang="vi-VN" sz="1800" dirty="0">
                <a:solidFill>
                  <a:schemeClr val="bg1"/>
                </a:solidFill>
              </a:rPr>
              <a:t>đ</a:t>
            </a:r>
            <a:r>
              <a:rPr lang="en-US" sz="1800" dirty="0">
                <a:solidFill>
                  <a:schemeClr val="bg1"/>
                </a:solidFill>
              </a:rPr>
              <a:t>a </a:t>
            </a:r>
            <a:r>
              <a:rPr lang="en-US" sz="1800" dirty="0" err="1">
                <a:solidFill>
                  <a:schemeClr val="bg1"/>
                </a:solidFill>
              </a:rPr>
              <a:t>tầng</a:t>
            </a:r>
            <a:r>
              <a:rPr lang="en-US" sz="1800" dirty="0">
                <a:solidFill>
                  <a:schemeClr val="bg1"/>
                </a:solidFill>
              </a:rPr>
              <a:t> </a:t>
            </a:r>
            <a:r>
              <a:rPr lang="en-US" sz="1800" dirty="0" err="1">
                <a:solidFill>
                  <a:schemeClr val="bg1"/>
                </a:solidFill>
              </a:rPr>
              <a:t>mạnh</a:t>
            </a:r>
            <a:r>
              <a:rPr lang="en-US" sz="1800" dirty="0">
                <a:solidFill>
                  <a:schemeClr val="bg1"/>
                </a:solidFill>
              </a:rPr>
              <a:t> </a:t>
            </a:r>
            <a:r>
              <a:rPr lang="en-US" sz="1800" dirty="0" err="1">
                <a:solidFill>
                  <a:schemeClr val="bg1"/>
                </a:solidFill>
              </a:rPr>
              <a:t>mẽ</a:t>
            </a:r>
            <a:r>
              <a:rPr lang="en-US" sz="1800" dirty="0">
                <a:solidFill>
                  <a:schemeClr val="bg1"/>
                </a:solidFill>
              </a:rPr>
              <a:t>.</a:t>
            </a:r>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812" y="1759088"/>
            <a:ext cx="714375" cy="638175"/>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812" y="2790825"/>
            <a:ext cx="714375" cy="638175"/>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239" y="3841887"/>
            <a:ext cx="714375" cy="638175"/>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812" y="4728370"/>
            <a:ext cx="714375" cy="638175"/>
          </a:xfrm>
          <a:prstGeom prst="rect">
            <a:avLst/>
          </a:prstGeom>
        </p:spPr>
      </p:pic>
      <p:pic>
        <p:nvPicPr>
          <p:cNvPr id="22" name="Picture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812" y="5681466"/>
            <a:ext cx="714375" cy="638175"/>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Ã¬nh áº£nh cÃ³ liÃªn qu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68" y="-19406"/>
            <a:ext cx="12188825" cy="6877406"/>
          </a:xfrm>
          <a:prstGeom prst="rect">
            <a:avLst/>
          </a:prstGeom>
          <a:noFill/>
          <a:extLst>
            <a:ext uri="{909E8E84-426E-40DD-AFC4-6F175D3DCCD1}">
              <a14:hiddenFill xmlns:a14="http://schemas.microsoft.com/office/drawing/2010/main">
                <a:solidFill>
                  <a:srgbClr val="FFFFFF"/>
                </a:solidFill>
              </a14:hiddenFill>
            </a:ext>
          </a:extLst>
        </p:spPr>
      </p:pic>
      <p:sp>
        <p:nvSpPr>
          <p:cNvPr id="58" name="TextBox 57"/>
          <p:cNvSpPr txBox="1"/>
          <p:nvPr/>
        </p:nvSpPr>
        <p:spPr>
          <a:xfrm>
            <a:off x="6551612" y="450877"/>
            <a:ext cx="8875165" cy="707864"/>
          </a:xfrm>
          <a:prstGeom prst="rect">
            <a:avLst/>
          </a:prstGeom>
          <a:noFill/>
        </p:spPr>
        <p:txBody>
          <a:bodyPr wrap="square" lIns="121899" tIns="60949" rIns="121899" bIns="60949" rtlCol="0">
            <a:spAutoFit/>
          </a:bodyPr>
          <a:lstStyle/>
          <a:p>
            <a:r>
              <a:rPr lang="vi-VN" sz="3800" b="1" dirty="0">
                <a:solidFill>
                  <a:schemeClr val="bg1"/>
                </a:solidFill>
              </a:rPr>
              <a:t>Tiền điện tử </a:t>
            </a:r>
            <a:r>
              <a:rPr lang="en-US" sz="3800" b="1" dirty="0" err="1" smtClean="0">
                <a:solidFill>
                  <a:schemeClr val="bg1"/>
                </a:solidFill>
              </a:rPr>
              <a:t>và</a:t>
            </a:r>
            <a:r>
              <a:rPr lang="vi-VN" sz="3800" b="1" dirty="0" smtClean="0">
                <a:solidFill>
                  <a:schemeClr val="bg1"/>
                </a:solidFill>
              </a:rPr>
              <a:t> </a:t>
            </a:r>
            <a:r>
              <a:rPr lang="vi-VN" sz="3800" b="1" dirty="0">
                <a:solidFill>
                  <a:schemeClr val="bg1"/>
                </a:solidFill>
              </a:rPr>
              <a:t>tương </a:t>
            </a:r>
            <a:r>
              <a:rPr lang="vi-VN" sz="3800" b="1" dirty="0" smtClean="0">
                <a:solidFill>
                  <a:schemeClr val="bg1"/>
                </a:solidFill>
              </a:rPr>
              <a:t>lai</a:t>
            </a:r>
            <a:endParaRPr lang="en-US" sz="3800" b="1" dirty="0">
              <a:solidFill>
                <a:schemeClr val="bg1"/>
              </a:solidFill>
            </a:endParaRPr>
          </a:p>
        </p:txBody>
      </p:sp>
      <p:sp>
        <p:nvSpPr>
          <p:cNvPr id="2" name="Rectangle 1"/>
          <p:cNvSpPr/>
          <p:nvPr/>
        </p:nvSpPr>
        <p:spPr>
          <a:xfrm>
            <a:off x="6711949" y="3438703"/>
            <a:ext cx="6092825" cy="307777"/>
          </a:xfrm>
          <a:prstGeom prst="rect">
            <a:avLst/>
          </a:prstGeom>
        </p:spPr>
        <p:txBody>
          <a:bodyPr>
            <a:spAutoFit/>
          </a:bodyPr>
          <a:lstStyle/>
          <a:p>
            <a:r>
              <a:rPr lang="vi-VN" sz="14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400" b="1" dirty="0">
              <a:solidFill>
                <a:schemeClr val="bg1"/>
              </a:solidFill>
            </a:endParaRPr>
          </a:p>
        </p:txBody>
      </p:sp>
      <p:sp>
        <p:nvSpPr>
          <p:cNvPr id="5" name="Rectangle 4"/>
          <p:cNvSpPr/>
          <p:nvPr/>
        </p:nvSpPr>
        <p:spPr>
          <a:xfrm>
            <a:off x="6690518" y="4288599"/>
            <a:ext cx="6092825" cy="307777"/>
          </a:xfrm>
          <a:prstGeom prst="rect">
            <a:avLst/>
          </a:prstGeom>
        </p:spPr>
        <p:txBody>
          <a:bodyPr>
            <a:spAutoFit/>
          </a:bodyPr>
          <a:lstStyle/>
          <a:p>
            <a:r>
              <a:rPr lang="vi-VN" sz="1400" b="1" dirty="0">
                <a:solidFill>
                  <a:schemeClr val="bg1"/>
                </a:solidFill>
              </a:rPr>
              <a:t>Bảo mật Dữ liệu </a:t>
            </a:r>
            <a:endParaRPr lang="en-US" sz="1400" b="1" dirty="0">
              <a:solidFill>
                <a:schemeClr val="bg1"/>
              </a:solidFill>
            </a:endParaRPr>
          </a:p>
        </p:txBody>
      </p:sp>
      <p:sp>
        <p:nvSpPr>
          <p:cNvPr id="6" name="Rectangle 5"/>
          <p:cNvSpPr/>
          <p:nvPr/>
        </p:nvSpPr>
        <p:spPr>
          <a:xfrm>
            <a:off x="6719886" y="5157069"/>
            <a:ext cx="6092825" cy="307777"/>
          </a:xfrm>
          <a:prstGeom prst="rect">
            <a:avLst/>
          </a:prstGeom>
        </p:spPr>
        <p:txBody>
          <a:bodyPr>
            <a:spAutoFit/>
          </a:bodyPr>
          <a:lstStyle/>
          <a:p>
            <a:r>
              <a:rPr lang="vi-VN" sz="1400" b="1" dirty="0">
                <a:solidFill>
                  <a:schemeClr val="bg1"/>
                </a:solidFill>
              </a:rPr>
              <a:t>Minh bạch </a:t>
            </a:r>
            <a:endParaRPr lang="en-US" sz="1400" b="1" dirty="0">
              <a:solidFill>
                <a:schemeClr val="bg1"/>
              </a:solidFill>
            </a:endParaRPr>
          </a:p>
        </p:txBody>
      </p:sp>
      <p:sp>
        <p:nvSpPr>
          <p:cNvPr id="7" name="Rectangle 6"/>
          <p:cNvSpPr/>
          <p:nvPr/>
        </p:nvSpPr>
        <p:spPr>
          <a:xfrm>
            <a:off x="6711949" y="5983573"/>
            <a:ext cx="6092825" cy="307777"/>
          </a:xfrm>
          <a:prstGeom prst="rect">
            <a:avLst/>
          </a:prstGeom>
        </p:spPr>
        <p:txBody>
          <a:bodyPr>
            <a:spAutoFit/>
          </a:bodyPr>
          <a:lstStyle/>
          <a:p>
            <a:r>
              <a:rPr lang="vi-VN" sz="1400" b="1" dirty="0">
                <a:solidFill>
                  <a:schemeClr val="bg1"/>
                </a:solidFill>
              </a:rPr>
              <a:t>Hợp đồng thông minh </a:t>
            </a:r>
            <a:endParaRPr lang="en-US" sz="1400" b="1" dirty="0">
              <a:solidFill>
                <a:schemeClr val="bg1"/>
              </a:solidFill>
            </a:endParaRPr>
          </a:p>
        </p:txBody>
      </p:sp>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619614" y="925567"/>
            <a:ext cx="11154912" cy="231007"/>
          </a:xfrm>
        </p:spPr>
        <p:txBody>
          <a:bodyPr/>
          <a:lstStyle/>
          <a:p>
            <a:r>
              <a:rPr lang="en-US" sz="1900" b="1">
                <a:solidFill>
                  <a:schemeClr val="bg1">
                    <a:lumMod val="75000"/>
                  </a:schemeClr>
                </a:solidFill>
              </a:rPr>
              <a:t>Ký hiệu : WTE</a:t>
            </a:r>
          </a:p>
        </p:txBody>
      </p:sp>
      <p:sp>
        <p:nvSpPr>
          <p:cNvPr id="3" name="Title 2"/>
          <p:cNvSpPr>
            <a:spLocks noGrp="1"/>
          </p:cNvSpPr>
          <p:nvPr>
            <p:ph type="title"/>
          </p:nvPr>
        </p:nvSpPr>
        <p:spPr>
          <a:xfrm>
            <a:off x="830768" y="204896"/>
            <a:ext cx="11154912" cy="660511"/>
          </a:xfrm>
        </p:spPr>
        <p:txBody>
          <a:bodyPr/>
          <a:lstStyle/>
          <a:p>
            <a:r>
              <a:rPr lang="en-US" sz="5900" b="1" dirty="0" err="1" smtClean="0">
                <a:solidFill>
                  <a:srgbClr val="286FB7"/>
                </a:solidFill>
              </a:rPr>
              <a:t>WorldTrade</a:t>
            </a:r>
            <a:r>
              <a:rPr lang="en-US" sz="5900" b="1" dirty="0" smtClean="0">
                <a:solidFill>
                  <a:srgbClr val="286FB7"/>
                </a:solidFill>
              </a:rPr>
              <a:t> Token</a:t>
            </a:r>
            <a:endParaRPr lang="en-US" sz="5900" b="1" dirty="0">
              <a:solidFill>
                <a:srgbClr val="286FB7"/>
              </a:solidFill>
            </a:endParaRPr>
          </a:p>
        </p:txBody>
      </p:sp>
      <p:sp>
        <p:nvSpPr>
          <p:cNvPr id="37" name="Oval 36"/>
          <p:cNvSpPr/>
          <p:nvPr/>
        </p:nvSpPr>
        <p:spPr>
          <a:xfrm>
            <a:off x="639913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639913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62411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639913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660928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7313939" y="1583605"/>
            <a:ext cx="4348841" cy="615553"/>
          </a:xfrm>
          <a:prstGeom prst="rect">
            <a:avLst/>
          </a:prstGeom>
          <a:noFill/>
          <a:ln>
            <a:noFill/>
          </a:ln>
        </p:spPr>
        <p:txBody>
          <a:bodyPr wrap="square" lIns="121899" tIns="60949" rIns="121899" bIns="60949" rtlCol="0" anchor="ctr">
            <a:spAutoFit/>
          </a:bodyPr>
          <a:lstStyle/>
          <a:p>
            <a:pPr>
              <a:lnSpc>
                <a:spcPct val="150000"/>
              </a:lnSpc>
            </a:pPr>
            <a:r>
              <a:rPr lang="en-US" sz="2100" b="1">
                <a:solidFill>
                  <a:srgbClr val="286FB7"/>
                </a:solidFill>
              </a:rPr>
              <a:t>Thuật toán: </a:t>
            </a:r>
            <a:r>
              <a:rPr lang="en-US" sz="2100" b="1">
                <a:solidFill>
                  <a:schemeClr val="bg1">
                    <a:lumMod val="75000"/>
                  </a:schemeClr>
                </a:solidFill>
              </a:rPr>
              <a:t>ERC 20</a:t>
            </a:r>
          </a:p>
        </p:txBody>
      </p:sp>
      <p:sp>
        <p:nvSpPr>
          <p:cNvPr id="22" name="TextBox 21"/>
          <p:cNvSpPr txBox="1"/>
          <p:nvPr/>
        </p:nvSpPr>
        <p:spPr>
          <a:xfrm>
            <a:off x="7313939" y="3029524"/>
            <a:ext cx="4348841" cy="615553"/>
          </a:xfrm>
          <a:prstGeom prst="rect">
            <a:avLst/>
          </a:prstGeom>
          <a:noFill/>
          <a:ln>
            <a:noFill/>
          </a:ln>
        </p:spPr>
        <p:txBody>
          <a:bodyPr wrap="square" lIns="121899" tIns="60949" rIns="121899" bIns="60949" rtlCol="0" anchor="ctr">
            <a:spAutoFit/>
          </a:bodyPr>
          <a:lstStyle/>
          <a:p>
            <a:pPr>
              <a:lnSpc>
                <a:spcPct val="150000"/>
              </a:lnSpc>
            </a:pPr>
            <a:r>
              <a:rPr lang="en-US" sz="2100" b="1">
                <a:solidFill>
                  <a:srgbClr val="286FB7"/>
                </a:solidFill>
              </a:rPr>
              <a:t>Giá hiện tại: </a:t>
            </a:r>
            <a:r>
              <a:rPr lang="en-US" sz="2100" b="1">
                <a:solidFill>
                  <a:schemeClr val="bg1">
                    <a:lumMod val="75000"/>
                  </a:schemeClr>
                </a:solidFill>
              </a:rPr>
              <a:t>0.3$ / WTE</a:t>
            </a:r>
          </a:p>
        </p:txBody>
      </p:sp>
      <p:sp>
        <p:nvSpPr>
          <p:cNvPr id="23" name="TextBox 22"/>
          <p:cNvSpPr txBox="1"/>
          <p:nvPr/>
        </p:nvSpPr>
        <p:spPr>
          <a:xfrm>
            <a:off x="7313939" y="4398497"/>
            <a:ext cx="4348841" cy="615553"/>
          </a:xfrm>
          <a:prstGeom prst="rect">
            <a:avLst/>
          </a:prstGeom>
          <a:noFill/>
          <a:ln>
            <a:noFill/>
          </a:ln>
        </p:spPr>
        <p:txBody>
          <a:bodyPr wrap="square" lIns="121899" tIns="60949" rIns="121899" bIns="60949" rtlCol="0" anchor="ctr">
            <a:spAutoFit/>
          </a:bodyPr>
          <a:lstStyle/>
          <a:p>
            <a:pPr>
              <a:lnSpc>
                <a:spcPct val="150000"/>
              </a:lnSpc>
            </a:pPr>
            <a:r>
              <a:rPr lang="en-US" sz="2100" b="1">
                <a:solidFill>
                  <a:srgbClr val="286FB7"/>
                </a:solidFill>
              </a:rPr>
              <a:t>Tổng l</a:t>
            </a:r>
            <a:r>
              <a:rPr lang="vi-VN" sz="2100" b="1">
                <a:solidFill>
                  <a:srgbClr val="286FB7"/>
                </a:solidFill>
              </a:rPr>
              <a:t>ượng</a:t>
            </a:r>
            <a:r>
              <a:rPr lang="en-US" sz="2100" b="1">
                <a:solidFill>
                  <a:srgbClr val="286FB7"/>
                </a:solidFill>
              </a:rPr>
              <a:t> coin: </a:t>
            </a:r>
            <a:r>
              <a:rPr lang="en-US" sz="2100" b="1">
                <a:solidFill>
                  <a:schemeClr val="bg1">
                    <a:lumMod val="75000"/>
                  </a:schemeClr>
                </a:solidFill>
              </a:rPr>
              <a:t>50,000,000 coin</a:t>
            </a:r>
            <a:r>
              <a:rPr lang="en-US" sz="2100">
                <a:solidFill>
                  <a:schemeClr val="bg1">
                    <a:lumMod val="75000"/>
                  </a:schemeClr>
                </a:solidFill>
              </a:rPr>
              <a:t> </a:t>
            </a:r>
          </a:p>
        </p:txBody>
      </p:sp>
      <p:pic>
        <p:nvPicPr>
          <p:cNvPr id="1026" name="Picture 2" descr="C:\Users\aplaptop\Desktop\go_to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7846" y="196986"/>
            <a:ext cx="698318" cy="69850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7313941" y="5519290"/>
            <a:ext cx="4773313" cy="1025921"/>
          </a:xfrm>
          <a:prstGeom prst="rect">
            <a:avLst/>
          </a:prstGeom>
          <a:noFill/>
          <a:ln>
            <a:noFill/>
          </a:ln>
        </p:spPr>
        <p:txBody>
          <a:bodyPr wrap="square" lIns="121899" tIns="60949" rIns="121899" bIns="60949" rtlCol="0" anchor="ctr">
            <a:spAutoFit/>
          </a:bodyPr>
          <a:lstStyle/>
          <a:p>
            <a:r>
              <a:rPr lang="vi-VN" sz="2100" b="1">
                <a:solidFill>
                  <a:srgbClr val="2464A4"/>
                </a:solidFill>
              </a:rPr>
              <a:t>Sàn giao dịch riêng quy đổi ra: </a:t>
            </a:r>
            <a:endParaRPr lang="en-US" sz="2100" b="1">
              <a:solidFill>
                <a:srgbClr val="2464A4"/>
              </a:solidFill>
            </a:endParaRPr>
          </a:p>
          <a:p>
            <a:r>
              <a:rPr lang="vi-VN" sz="1900" b="1">
                <a:solidFill>
                  <a:schemeClr val="bg1">
                    <a:lumMod val="75000"/>
                  </a:schemeClr>
                </a:solidFill>
              </a:rPr>
              <a:t>BTC, ETH, XRP, XLM, USDC, ETC, ZRX, BAT, ZEC, REP.</a:t>
            </a:r>
            <a:endParaRPr lang="en-US" sz="1900" b="1">
              <a:solidFill>
                <a:schemeClr val="bg1">
                  <a:lumMod val="75000"/>
                </a:schemeClr>
              </a:solidFill>
            </a:endParaRPr>
          </a:p>
        </p:txBody>
      </p:sp>
      <p:sp>
        <p:nvSpPr>
          <p:cNvPr id="34" name="Oval 33"/>
          <p:cNvSpPr/>
          <p:nvPr/>
        </p:nvSpPr>
        <p:spPr>
          <a:xfrm>
            <a:off x="639913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660336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660928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4894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áº¿t quáº£ hÃ¬nh áº£nh cho crypt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536" y="1515319"/>
            <a:ext cx="4460419" cy="4460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r>
              <a:rPr lang="vi-VN" sz="2800" dirty="0">
                <a:solidFill>
                  <a:schemeClr val="bg1"/>
                </a:solidFill>
              </a:rPr>
              <a:t>Cơ hội Đầu Tư và Hợp tác cùng WORLDTRADE! </a:t>
            </a:r>
            <a:endParaRPr lang="en-US" sz="2800" dirty="0">
              <a:solidFill>
                <a:schemeClr val="bg1"/>
              </a:solidFill>
            </a:endParaRPr>
          </a:p>
        </p:txBody>
      </p:sp>
      <p:pic>
        <p:nvPicPr>
          <p:cNvPr id="6" name="Picture 5"/>
          <p:cNvPicPr>
            <a:picLocks noChangeAspect="1"/>
          </p:cNvPicPr>
          <p:nvPr/>
        </p:nvPicPr>
        <p:blipFill>
          <a:blip r:embed="rId2"/>
          <a:stretch>
            <a:fillRect/>
          </a:stretch>
        </p:blipFill>
        <p:spPr>
          <a:xfrm>
            <a:off x="2208212" y="1752600"/>
            <a:ext cx="7334302" cy="4305300"/>
          </a:xfrm>
          <a:prstGeom prst="rect">
            <a:avLst/>
          </a:prstGeom>
        </p:spPr>
      </p:pic>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r>
              <a:rPr lang="vi-VN" sz="2800" dirty="0">
                <a:solidFill>
                  <a:schemeClr val="bg1"/>
                </a:solidFill>
              </a:rPr>
              <a:t>Cơ hội Đầu Tư và Hợp tác cùng WORLDTRADE! </a:t>
            </a:r>
            <a:endParaRPr lang="en-US" sz="2800" dirty="0">
              <a:solidFill>
                <a:schemeClr val="bg1"/>
              </a:solidFill>
            </a:endParaRPr>
          </a:p>
        </p:txBody>
      </p:sp>
      <p:pic>
        <p:nvPicPr>
          <p:cNvPr id="6" name="Picture 5"/>
          <p:cNvPicPr>
            <a:picLocks noChangeAspect="1"/>
          </p:cNvPicPr>
          <p:nvPr/>
        </p:nvPicPr>
        <p:blipFill>
          <a:blip r:embed="rId2"/>
          <a:stretch>
            <a:fillRect/>
          </a:stretch>
        </p:blipFill>
        <p:spPr>
          <a:xfrm>
            <a:off x="2208212" y="1752600"/>
            <a:ext cx="7334302" cy="4305300"/>
          </a:xfrm>
          <a:prstGeom prst="rect">
            <a:avLst/>
          </a:prstGeom>
        </p:spPr>
      </p:pic>
      <p:pic>
        <p:nvPicPr>
          <p:cNvPr id="4" name="Picture 3"/>
          <p:cNvPicPr>
            <a:picLocks noChangeAspect="1"/>
          </p:cNvPicPr>
          <p:nvPr/>
        </p:nvPicPr>
        <p:blipFill>
          <a:blip r:embed="rId3"/>
          <a:stretch>
            <a:fillRect/>
          </a:stretch>
        </p:blipFill>
        <p:spPr>
          <a:xfrm>
            <a:off x="1141412" y="1676400"/>
            <a:ext cx="9149770" cy="4908231"/>
          </a:xfrm>
          <a:prstGeom prst="rect">
            <a:avLst/>
          </a:prstGeom>
        </p:spPr>
      </p:pic>
    </p:spTree>
    <p:extLst>
      <p:ext uri="{BB962C8B-B14F-4D97-AF65-F5344CB8AC3E}">
        <p14:creationId xmlns:p14="http://schemas.microsoft.com/office/powerpoint/2010/main" val="24877237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r>
              <a:rPr lang="vi-VN" sz="2800" dirty="0">
                <a:solidFill>
                  <a:schemeClr val="bg1"/>
                </a:solidFill>
              </a:rPr>
              <a:t>Cơ hội Đầu Tư và Hợp tác cùng WORLDTRADE! </a:t>
            </a:r>
            <a:endParaRPr lang="en-US" sz="2800" dirty="0">
              <a:solidFill>
                <a:schemeClr val="bg1"/>
              </a:solidFill>
            </a:endParaRPr>
          </a:p>
        </p:txBody>
      </p:sp>
      <p:pic>
        <p:nvPicPr>
          <p:cNvPr id="5" name="Picture 4"/>
          <p:cNvPicPr>
            <a:picLocks noChangeAspect="1"/>
          </p:cNvPicPr>
          <p:nvPr/>
        </p:nvPicPr>
        <p:blipFill>
          <a:blip r:embed="rId2"/>
          <a:stretch>
            <a:fillRect/>
          </a:stretch>
        </p:blipFill>
        <p:spPr>
          <a:xfrm>
            <a:off x="2513012" y="2285999"/>
            <a:ext cx="8001000" cy="5774307"/>
          </a:xfrm>
          <a:prstGeom prst="rect">
            <a:avLst/>
          </a:prstGeom>
        </p:spPr>
      </p:pic>
    </p:spTree>
    <p:extLst>
      <p:ext uri="{BB962C8B-B14F-4D97-AF65-F5344CB8AC3E}">
        <p14:creationId xmlns:p14="http://schemas.microsoft.com/office/powerpoint/2010/main" val="3480039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Káº¿t quáº£ hÃ¬nh áº£nh cho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21" y="785342"/>
            <a:ext cx="8154194" cy="6115646"/>
          </a:xfrm>
          <a:prstGeom prst="rect">
            <a:avLst/>
          </a:prstGeom>
          <a:noFill/>
          <a:extLst>
            <a:ext uri="{909E8E84-426E-40DD-AFC4-6F175D3DCCD1}">
              <a14:hiddenFill xmlns:a14="http://schemas.microsoft.com/office/drawing/2010/main">
                <a:solidFill>
                  <a:srgbClr val="FFFFFF"/>
                </a:solidFill>
              </a14:hiddenFill>
            </a:ext>
          </a:extLst>
        </p:spPr>
      </p:pic>
      <p:sp>
        <p:nvSpPr>
          <p:cNvPr id="145" name="Flowchart: Manual Input 144"/>
          <p:cNvSpPr/>
          <p:nvPr/>
        </p:nvSpPr>
        <p:spPr bwMode="auto">
          <a:xfrm rot="10800000">
            <a:off x="11621658" y="4191022"/>
            <a:ext cx="265593" cy="1089007"/>
          </a:xfrm>
          <a:prstGeom prst="flowChartManualInput">
            <a:avLst/>
          </a:prstGeom>
          <a:solidFill>
            <a:srgbClr val="2464A4"/>
          </a:solidFill>
          <a:ln w="9525">
            <a:noFill/>
            <a:round/>
            <a:headEnd/>
            <a:tailEnd/>
          </a:ln>
        </p:spPr>
        <p:txBody>
          <a:bodyPr vert="horz" wrap="square" lIns="121899" tIns="60949" rIns="121899" bIns="60949" numCol="1" rtlCol="0" anchor="t" anchorCtr="0" compatLnSpc="1">
            <a:prstTxWarp prst="textNoShape">
              <a:avLst/>
            </a:prstTxWarp>
          </a:bodyPr>
          <a:lstStyle/>
          <a:p>
            <a:pPr algn="ctr"/>
            <a:endParaRPr lang="en-US"/>
          </a:p>
        </p:txBody>
      </p:sp>
      <p:sp>
        <p:nvSpPr>
          <p:cNvPr id="130" name="Rectangle 129"/>
          <p:cNvSpPr/>
          <p:nvPr/>
        </p:nvSpPr>
        <p:spPr>
          <a:xfrm>
            <a:off x="10748995" y="3819211"/>
            <a:ext cx="1138254" cy="1235389"/>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p>
        </p:txBody>
      </p:sp>
      <p:sp>
        <p:nvSpPr>
          <p:cNvPr id="114" name="Freeform 217"/>
          <p:cNvSpPr>
            <a:spLocks noEditPoints="1"/>
          </p:cNvSpPr>
          <p:nvPr/>
        </p:nvSpPr>
        <p:spPr bwMode="auto">
          <a:xfrm>
            <a:off x="10971476" y="4229696"/>
            <a:ext cx="693291" cy="520104"/>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34" name="Rectangle 133"/>
          <p:cNvSpPr/>
          <p:nvPr/>
        </p:nvSpPr>
        <p:spPr>
          <a:xfrm>
            <a:off x="4215782" y="2608928"/>
            <a:ext cx="4875527" cy="926592"/>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solidFill>
                <a:srgbClr val="286FB7"/>
              </a:solidFill>
            </a:endParaRPr>
          </a:p>
        </p:txBody>
      </p:sp>
      <p:sp>
        <p:nvSpPr>
          <p:cNvPr id="136" name="Flowchart: Manual Input 135"/>
          <p:cNvSpPr/>
          <p:nvPr/>
        </p:nvSpPr>
        <p:spPr bwMode="auto">
          <a:xfrm rot="10800000">
            <a:off x="10229570" y="2716569"/>
            <a:ext cx="265593" cy="826447"/>
          </a:xfrm>
          <a:prstGeom prst="flowChartManualInput">
            <a:avLst/>
          </a:prstGeom>
          <a:solidFill>
            <a:srgbClr val="2464A4"/>
          </a:solidFill>
          <a:ln w="9525">
            <a:noFill/>
            <a:round/>
            <a:headEnd/>
            <a:tailEnd/>
          </a:ln>
        </p:spPr>
        <p:txBody>
          <a:bodyPr vert="horz" wrap="square" lIns="121899" tIns="60949" rIns="121899" bIns="60949" numCol="1" rtlCol="0" anchor="t" anchorCtr="0" compatLnSpc="1">
            <a:prstTxWarp prst="textNoShape">
              <a:avLst/>
            </a:prstTxWarp>
          </a:bodyPr>
          <a:lstStyle/>
          <a:p>
            <a:pPr algn="ctr"/>
            <a:endParaRPr lang="en-US"/>
          </a:p>
        </p:txBody>
      </p:sp>
      <p:grpSp>
        <p:nvGrpSpPr>
          <p:cNvPr id="189" name="Group 188"/>
          <p:cNvGrpSpPr/>
          <p:nvPr/>
        </p:nvGrpSpPr>
        <p:grpSpPr>
          <a:xfrm>
            <a:off x="9091311" y="2441084"/>
            <a:ext cx="265593" cy="1101929"/>
            <a:chOff x="5432658" y="1830812"/>
            <a:chExt cx="199247" cy="826447"/>
          </a:xfrm>
          <a:solidFill>
            <a:srgbClr val="2464A4"/>
          </a:solidFill>
        </p:grpSpPr>
        <p:sp>
          <p:nvSpPr>
            <p:cNvPr id="146" name="Flowchart: Manual Input 145"/>
            <p:cNvSpPr/>
            <p:nvPr/>
          </p:nvSpPr>
          <p:spPr bwMode="auto">
            <a:xfrm>
              <a:off x="5432658" y="1830812"/>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7" name="Flowchart: Manual Input 146"/>
            <p:cNvSpPr/>
            <p:nvPr/>
          </p:nvSpPr>
          <p:spPr bwMode="auto">
            <a:xfrm rot="10800000">
              <a:off x="5432658" y="2037424"/>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8" name="Rectangle 137"/>
          <p:cNvSpPr/>
          <p:nvPr/>
        </p:nvSpPr>
        <p:spPr>
          <a:xfrm>
            <a:off x="9356903" y="2441083"/>
            <a:ext cx="1138258" cy="936200"/>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p>
        </p:txBody>
      </p:sp>
      <p:sp>
        <p:nvSpPr>
          <p:cNvPr id="117" name="TextBox 116"/>
          <p:cNvSpPr txBox="1"/>
          <p:nvPr/>
        </p:nvSpPr>
        <p:spPr>
          <a:xfrm>
            <a:off x="6195986" y="2565096"/>
            <a:ext cx="2793750" cy="1046440"/>
          </a:xfrm>
          <a:prstGeom prst="rect">
            <a:avLst/>
          </a:prstGeom>
          <a:noFill/>
        </p:spPr>
        <p:txBody>
          <a:bodyPr wrap="square" lIns="121899" tIns="60949" rIns="121899" bIns="60949" rtlCol="0" anchor="ctr">
            <a:spAutoFit/>
          </a:bodyPr>
          <a:lstStyle/>
          <a:p>
            <a:pPr algn="r">
              <a:lnSpc>
                <a:spcPct val="150000"/>
              </a:lnSpc>
            </a:pPr>
            <a:r>
              <a:rPr lang="en-US" sz="1600" b="1" err="1">
                <a:solidFill>
                  <a:schemeClr val="bg1"/>
                </a:solidFill>
              </a:rPr>
              <a:t>Phát</a:t>
            </a:r>
            <a:r>
              <a:rPr lang="en-US" sz="1600" b="1">
                <a:solidFill>
                  <a:schemeClr val="bg1"/>
                </a:solidFill>
              </a:rPr>
              <a:t> </a:t>
            </a:r>
            <a:r>
              <a:rPr lang="en-US" sz="1600" b="1" err="1">
                <a:solidFill>
                  <a:schemeClr val="bg1"/>
                </a:solidFill>
              </a:rPr>
              <a:t>triển</a:t>
            </a:r>
            <a:r>
              <a:rPr lang="en-US" sz="1600" b="1">
                <a:solidFill>
                  <a:schemeClr val="bg1"/>
                </a:solidFill>
              </a:rPr>
              <a:t> </a:t>
            </a:r>
            <a:r>
              <a:rPr lang="en-US" sz="1600" b="1" err="1">
                <a:solidFill>
                  <a:schemeClr val="bg1"/>
                </a:solidFill>
              </a:rPr>
              <a:t>cộng</a:t>
            </a:r>
            <a:r>
              <a:rPr lang="en-US" sz="1600" b="1">
                <a:solidFill>
                  <a:schemeClr val="bg1"/>
                </a:solidFill>
              </a:rPr>
              <a:t> </a:t>
            </a:r>
            <a:r>
              <a:rPr lang="vi-VN" sz="1600" b="1">
                <a:solidFill>
                  <a:schemeClr val="bg1"/>
                </a:solidFill>
              </a:rPr>
              <a:t>đồn</a:t>
            </a:r>
            <a:r>
              <a:rPr lang="en-US" sz="1600" b="1">
                <a:solidFill>
                  <a:schemeClr val="bg1"/>
                </a:solidFill>
              </a:rPr>
              <a:t>g</a:t>
            </a:r>
          </a:p>
          <a:p>
            <a:pPr algn="r">
              <a:lnSpc>
                <a:spcPct val="150000"/>
              </a:lnSpc>
            </a:pPr>
            <a:r>
              <a:rPr lang="en-US" sz="1200" err="1">
                <a:solidFill>
                  <a:schemeClr val="bg1"/>
                </a:solidFill>
              </a:rPr>
              <a:t>Mở</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gói</a:t>
            </a:r>
            <a:r>
              <a:rPr lang="en-US" sz="1200">
                <a:solidFill>
                  <a:schemeClr val="bg1"/>
                </a:solidFill>
              </a:rPr>
              <a:t> </a:t>
            </a:r>
            <a:r>
              <a:rPr lang="vi-VN" sz="1200">
                <a:solidFill>
                  <a:schemeClr val="bg1"/>
                </a:solidFill>
              </a:rPr>
              <a:t>đầ</a:t>
            </a:r>
            <a:r>
              <a:rPr lang="en-US" sz="1200">
                <a:solidFill>
                  <a:schemeClr val="bg1"/>
                </a:solidFill>
              </a:rPr>
              <a:t>u t</a:t>
            </a:r>
            <a:r>
              <a:rPr lang="vi-VN" sz="1200">
                <a:solidFill>
                  <a:schemeClr val="bg1"/>
                </a:solidFill>
              </a:rPr>
              <a:t>ư</a:t>
            </a:r>
            <a:r>
              <a:rPr lang="en-US" sz="1200">
                <a:solidFill>
                  <a:schemeClr val="bg1"/>
                </a:solidFill>
              </a:rPr>
              <a:t>, </a:t>
            </a:r>
            <a:r>
              <a:rPr lang="en-US" sz="1200" err="1">
                <a:solidFill>
                  <a:schemeClr val="bg1"/>
                </a:solidFill>
              </a:rPr>
              <a:t>thu</a:t>
            </a:r>
            <a:r>
              <a:rPr lang="en-US" sz="1200">
                <a:solidFill>
                  <a:schemeClr val="bg1"/>
                </a:solidFill>
              </a:rPr>
              <a:t> </a:t>
            </a:r>
            <a:r>
              <a:rPr lang="en-US" sz="1200" err="1">
                <a:solidFill>
                  <a:schemeClr val="bg1"/>
                </a:solidFill>
              </a:rPr>
              <a:t>hút</a:t>
            </a:r>
            <a:r>
              <a:rPr lang="en-US" sz="1200">
                <a:solidFill>
                  <a:schemeClr val="bg1"/>
                </a:solidFill>
              </a:rPr>
              <a:t> </a:t>
            </a:r>
            <a:r>
              <a:rPr lang="en-US" sz="1200" err="1">
                <a:solidFill>
                  <a:schemeClr val="bg1"/>
                </a:solidFill>
              </a:rPr>
              <a:t>phát</a:t>
            </a:r>
            <a:r>
              <a:rPr lang="en-US" sz="1200">
                <a:solidFill>
                  <a:schemeClr val="bg1"/>
                </a:solidFill>
              </a:rPr>
              <a:t> </a:t>
            </a:r>
            <a:r>
              <a:rPr lang="en-US" sz="1200" err="1">
                <a:solidFill>
                  <a:schemeClr val="bg1"/>
                </a:solidFill>
              </a:rPr>
              <a:t>triển</a:t>
            </a:r>
            <a:r>
              <a:rPr lang="en-US" sz="1200">
                <a:solidFill>
                  <a:schemeClr val="bg1"/>
                </a:solidFill>
              </a:rPr>
              <a:t> </a:t>
            </a:r>
            <a:r>
              <a:rPr lang="en-US" sz="1200" err="1">
                <a:solidFill>
                  <a:schemeClr val="bg1"/>
                </a:solidFill>
              </a:rPr>
              <a:t>tạo</a:t>
            </a:r>
            <a:r>
              <a:rPr lang="en-US" sz="1200">
                <a:solidFill>
                  <a:schemeClr val="bg1"/>
                </a:solidFill>
              </a:rPr>
              <a:t> </a:t>
            </a:r>
            <a:r>
              <a:rPr lang="en-US" sz="1200" err="1">
                <a:solidFill>
                  <a:schemeClr val="bg1"/>
                </a:solidFill>
              </a:rPr>
              <a:t>nền</a:t>
            </a:r>
            <a:r>
              <a:rPr lang="en-US" sz="1200">
                <a:solidFill>
                  <a:schemeClr val="bg1"/>
                </a:solidFill>
              </a:rPr>
              <a:t> </a:t>
            </a:r>
            <a:r>
              <a:rPr lang="en-US" sz="1200" err="1">
                <a:solidFill>
                  <a:schemeClr val="bg1"/>
                </a:solidFill>
              </a:rPr>
              <a:t>móng</a:t>
            </a:r>
            <a:r>
              <a:rPr lang="en-US" sz="1200">
                <a:solidFill>
                  <a:schemeClr val="bg1"/>
                </a:solidFill>
              </a:rPr>
              <a:t> </a:t>
            </a:r>
            <a:r>
              <a:rPr lang="en-US" sz="1200" err="1">
                <a:solidFill>
                  <a:schemeClr val="bg1"/>
                </a:solidFill>
              </a:rPr>
              <a:t>thành</a:t>
            </a:r>
            <a:r>
              <a:rPr lang="en-US" sz="1200">
                <a:solidFill>
                  <a:schemeClr val="bg1"/>
                </a:solidFill>
              </a:rPr>
              <a:t> </a:t>
            </a:r>
            <a:r>
              <a:rPr lang="en-US" sz="1200" err="1">
                <a:solidFill>
                  <a:schemeClr val="bg1"/>
                </a:solidFill>
              </a:rPr>
              <a:t>viên</a:t>
            </a:r>
            <a:r>
              <a:rPr lang="en-US" sz="1200">
                <a:solidFill>
                  <a:schemeClr val="bg1"/>
                </a:solidFill>
              </a:rPr>
              <a:t> </a:t>
            </a:r>
            <a:r>
              <a:rPr lang="en-US" sz="1200" err="1">
                <a:solidFill>
                  <a:schemeClr val="bg1"/>
                </a:solidFill>
              </a:rPr>
              <a:t>cốt</a:t>
            </a:r>
            <a:r>
              <a:rPr lang="en-US" sz="1200">
                <a:solidFill>
                  <a:schemeClr val="bg1"/>
                </a:solidFill>
              </a:rPr>
              <a:t> </a:t>
            </a:r>
            <a:r>
              <a:rPr lang="en-US" sz="1200" err="1">
                <a:solidFill>
                  <a:schemeClr val="bg1"/>
                </a:solidFill>
              </a:rPr>
              <a:t>lõi</a:t>
            </a:r>
            <a:endParaRPr lang="en-US" sz="1200">
              <a:solidFill>
                <a:schemeClr val="bg1"/>
              </a:solidFill>
            </a:endParaRPr>
          </a:p>
        </p:txBody>
      </p:sp>
      <p:grpSp>
        <p:nvGrpSpPr>
          <p:cNvPr id="190" name="Group 189"/>
          <p:cNvGrpSpPr/>
          <p:nvPr/>
        </p:nvGrpSpPr>
        <p:grpSpPr>
          <a:xfrm>
            <a:off x="10483402" y="3819211"/>
            <a:ext cx="265593" cy="1438589"/>
            <a:chOff x="6476998" y="2745305"/>
            <a:chExt cx="199247" cy="826447"/>
          </a:xfrm>
          <a:solidFill>
            <a:srgbClr val="2464A4"/>
          </a:solidFill>
        </p:grpSpPr>
        <p:sp>
          <p:nvSpPr>
            <p:cNvPr id="142" name="Flowchart: Manual Input 141"/>
            <p:cNvSpPr/>
            <p:nvPr/>
          </p:nvSpPr>
          <p:spPr bwMode="auto">
            <a:xfrm>
              <a:off x="6476998" y="2745305"/>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3" name="Flowchart: Manual Input 142"/>
            <p:cNvSpPr/>
            <p:nvPr/>
          </p:nvSpPr>
          <p:spPr bwMode="auto">
            <a:xfrm rot="10800000">
              <a:off x="6476998" y="2951917"/>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5" name="Rectangle 134"/>
          <p:cNvSpPr/>
          <p:nvPr/>
        </p:nvSpPr>
        <p:spPr>
          <a:xfrm>
            <a:off x="4215784" y="4038600"/>
            <a:ext cx="6267617" cy="1219200"/>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p>
        </p:txBody>
      </p:sp>
      <p:sp>
        <p:nvSpPr>
          <p:cNvPr id="115" name="Freeform 135"/>
          <p:cNvSpPr>
            <a:spLocks noEditPoints="1"/>
          </p:cNvSpPr>
          <p:nvPr/>
        </p:nvSpPr>
        <p:spPr bwMode="auto">
          <a:xfrm>
            <a:off x="9677970" y="2629107"/>
            <a:ext cx="496124" cy="58645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78" name="TextBox 177"/>
          <p:cNvSpPr txBox="1"/>
          <p:nvPr/>
        </p:nvSpPr>
        <p:spPr>
          <a:xfrm>
            <a:off x="6109029" y="3937002"/>
            <a:ext cx="4284648" cy="1323439"/>
          </a:xfrm>
          <a:prstGeom prst="rect">
            <a:avLst/>
          </a:prstGeom>
          <a:noFill/>
        </p:spPr>
        <p:txBody>
          <a:bodyPr wrap="square" lIns="121899" tIns="60949" rIns="121899" bIns="60949" rtlCol="0" anchor="ctr">
            <a:spAutoFit/>
          </a:bodyPr>
          <a:lstStyle/>
          <a:p>
            <a:pPr algn="r">
              <a:lnSpc>
                <a:spcPct val="150000"/>
              </a:lnSpc>
            </a:pPr>
            <a:r>
              <a:rPr lang="en-US" sz="1600" b="1" err="1">
                <a:solidFill>
                  <a:schemeClr val="bg1"/>
                </a:solidFill>
              </a:rPr>
              <a:t>Phát</a:t>
            </a:r>
            <a:r>
              <a:rPr lang="en-US" sz="1600" b="1">
                <a:solidFill>
                  <a:schemeClr val="bg1"/>
                </a:solidFill>
              </a:rPr>
              <a:t> </a:t>
            </a:r>
            <a:r>
              <a:rPr lang="en-US" sz="1600" b="1" err="1">
                <a:solidFill>
                  <a:schemeClr val="bg1"/>
                </a:solidFill>
              </a:rPr>
              <a:t>hành</a:t>
            </a:r>
            <a:r>
              <a:rPr lang="en-US" sz="1600" b="1">
                <a:solidFill>
                  <a:schemeClr val="bg1"/>
                </a:solidFill>
              </a:rPr>
              <a:t> IOE</a:t>
            </a:r>
          </a:p>
          <a:p>
            <a:pPr algn="r">
              <a:lnSpc>
                <a:spcPct val="150000"/>
              </a:lnSpc>
            </a:pPr>
            <a:r>
              <a:rPr lang="en-US" sz="1200" err="1">
                <a:solidFill>
                  <a:schemeClr val="bg1"/>
                </a:solidFill>
              </a:rPr>
              <a:t>Tạo</a:t>
            </a:r>
            <a:r>
              <a:rPr lang="en-US" sz="1200">
                <a:solidFill>
                  <a:schemeClr val="bg1"/>
                </a:solidFill>
              </a:rPr>
              <a:t> </a:t>
            </a:r>
            <a:r>
              <a:rPr lang="en-US" sz="1200" err="1">
                <a:solidFill>
                  <a:schemeClr val="bg1"/>
                </a:solidFill>
              </a:rPr>
              <a:t>sự</a:t>
            </a:r>
            <a:r>
              <a:rPr lang="en-US" sz="1200">
                <a:solidFill>
                  <a:schemeClr val="bg1"/>
                </a:solidFill>
              </a:rPr>
              <a:t> cam </a:t>
            </a:r>
            <a:r>
              <a:rPr lang="en-US" sz="1200" err="1">
                <a:solidFill>
                  <a:schemeClr val="bg1"/>
                </a:solidFill>
              </a:rPr>
              <a:t>kết</a:t>
            </a:r>
            <a:r>
              <a:rPr lang="en-US" sz="1200">
                <a:solidFill>
                  <a:schemeClr val="bg1"/>
                </a:solidFill>
              </a:rPr>
              <a:t>, </a:t>
            </a:r>
            <a:r>
              <a:rPr lang="en-US" sz="1200" err="1">
                <a:solidFill>
                  <a:schemeClr val="bg1"/>
                </a:solidFill>
              </a:rPr>
              <a:t>phát</a:t>
            </a:r>
            <a:r>
              <a:rPr lang="en-US" sz="1200">
                <a:solidFill>
                  <a:schemeClr val="bg1"/>
                </a:solidFill>
              </a:rPr>
              <a:t> </a:t>
            </a:r>
            <a:r>
              <a:rPr lang="en-US" sz="1200" err="1">
                <a:solidFill>
                  <a:schemeClr val="bg1"/>
                </a:solidFill>
              </a:rPr>
              <a:t>triển</a:t>
            </a:r>
            <a:r>
              <a:rPr lang="en-US" sz="1200">
                <a:solidFill>
                  <a:schemeClr val="bg1"/>
                </a:solidFill>
              </a:rPr>
              <a:t> </a:t>
            </a:r>
            <a:r>
              <a:rPr lang="en-US" sz="1200" err="1">
                <a:solidFill>
                  <a:schemeClr val="bg1"/>
                </a:solidFill>
              </a:rPr>
              <a:t>cho</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sàn</a:t>
            </a:r>
            <a:r>
              <a:rPr lang="en-US" sz="1200">
                <a:solidFill>
                  <a:schemeClr val="bg1"/>
                </a:solidFill>
              </a:rPr>
              <a:t> </a:t>
            </a:r>
            <a:r>
              <a:rPr lang="en-US" sz="1200" err="1">
                <a:solidFill>
                  <a:schemeClr val="bg1"/>
                </a:solidFill>
              </a:rPr>
              <a:t>và</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cổ</a:t>
            </a:r>
            <a:r>
              <a:rPr lang="en-US" sz="1200">
                <a:solidFill>
                  <a:schemeClr val="bg1"/>
                </a:solidFill>
              </a:rPr>
              <a:t> </a:t>
            </a:r>
            <a:r>
              <a:rPr lang="vi-VN" sz="1200">
                <a:solidFill>
                  <a:schemeClr val="bg1"/>
                </a:solidFill>
              </a:rPr>
              <a:t>đô</a:t>
            </a:r>
            <a:r>
              <a:rPr lang="en-US" sz="1200" err="1">
                <a:solidFill>
                  <a:schemeClr val="bg1"/>
                </a:solidFill>
              </a:rPr>
              <a:t>ng</a:t>
            </a:r>
            <a:r>
              <a:rPr lang="en-US" sz="1200">
                <a:solidFill>
                  <a:schemeClr val="bg1"/>
                </a:solidFill>
              </a:rPr>
              <a:t>.</a:t>
            </a:r>
          </a:p>
          <a:p>
            <a:pPr algn="r">
              <a:lnSpc>
                <a:spcPct val="150000"/>
              </a:lnSpc>
            </a:pPr>
            <a:r>
              <a:rPr lang="en-US" sz="1200" err="1">
                <a:solidFill>
                  <a:schemeClr val="bg1"/>
                </a:solidFill>
              </a:rPr>
              <a:t>Mở</a:t>
            </a:r>
            <a:r>
              <a:rPr lang="en-US" sz="1200">
                <a:solidFill>
                  <a:schemeClr val="bg1"/>
                </a:solidFill>
              </a:rPr>
              <a:t> </a:t>
            </a:r>
            <a:r>
              <a:rPr lang="en-US" sz="1200" err="1">
                <a:solidFill>
                  <a:schemeClr val="bg1"/>
                </a:solidFill>
              </a:rPr>
              <a:t>rộng</a:t>
            </a:r>
            <a:r>
              <a:rPr lang="en-US" sz="1200">
                <a:solidFill>
                  <a:schemeClr val="bg1"/>
                </a:solidFill>
              </a:rPr>
              <a:t> </a:t>
            </a:r>
            <a:r>
              <a:rPr lang="en-US" sz="1200" err="1">
                <a:solidFill>
                  <a:schemeClr val="bg1"/>
                </a:solidFill>
              </a:rPr>
              <a:t>mạng</a:t>
            </a:r>
            <a:r>
              <a:rPr lang="en-US" sz="1200">
                <a:solidFill>
                  <a:schemeClr val="bg1"/>
                </a:solidFill>
              </a:rPr>
              <a:t> l</a:t>
            </a:r>
            <a:r>
              <a:rPr lang="vi-VN" sz="1200">
                <a:solidFill>
                  <a:schemeClr val="bg1"/>
                </a:solidFill>
              </a:rPr>
              <a:t>ướt</a:t>
            </a:r>
            <a:r>
              <a:rPr lang="en-US" sz="1200">
                <a:solidFill>
                  <a:schemeClr val="bg1"/>
                </a:solidFill>
              </a:rPr>
              <a:t> </a:t>
            </a:r>
            <a:r>
              <a:rPr lang="en-US" sz="1200" err="1">
                <a:solidFill>
                  <a:schemeClr val="bg1"/>
                </a:solidFill>
              </a:rPr>
              <a:t>kết</a:t>
            </a:r>
            <a:r>
              <a:rPr lang="en-US" sz="1200">
                <a:solidFill>
                  <a:schemeClr val="bg1"/>
                </a:solidFill>
              </a:rPr>
              <a:t> </a:t>
            </a:r>
            <a:r>
              <a:rPr lang="en-US" sz="1200" err="1">
                <a:solidFill>
                  <a:schemeClr val="bg1"/>
                </a:solidFill>
              </a:rPr>
              <a:t>nối</a:t>
            </a:r>
            <a:r>
              <a:rPr lang="en-US" sz="1200">
                <a:solidFill>
                  <a:schemeClr val="bg1"/>
                </a:solidFill>
              </a:rPr>
              <a:t> ICO.</a:t>
            </a:r>
          </a:p>
          <a:p>
            <a:pPr algn="r">
              <a:lnSpc>
                <a:spcPct val="150000"/>
              </a:lnSpc>
            </a:pPr>
            <a:r>
              <a:rPr lang="en-US" sz="1200">
                <a:solidFill>
                  <a:schemeClr val="bg1"/>
                </a:solidFill>
              </a:rPr>
              <a:t>T</a:t>
            </a:r>
            <a:r>
              <a:rPr lang="vi-VN" sz="1200">
                <a:solidFill>
                  <a:schemeClr val="bg1"/>
                </a:solidFill>
              </a:rPr>
              <a:t>ă</a:t>
            </a:r>
            <a:r>
              <a:rPr lang="en-US" sz="1200" err="1">
                <a:solidFill>
                  <a:schemeClr val="bg1"/>
                </a:solidFill>
              </a:rPr>
              <a:t>ng</a:t>
            </a:r>
            <a:r>
              <a:rPr lang="en-US" sz="1200">
                <a:solidFill>
                  <a:schemeClr val="bg1"/>
                </a:solidFill>
              </a:rPr>
              <a:t> </a:t>
            </a:r>
            <a:r>
              <a:rPr lang="en-US" sz="1200" err="1">
                <a:solidFill>
                  <a:schemeClr val="bg1"/>
                </a:solidFill>
              </a:rPr>
              <a:t>niềm</a:t>
            </a:r>
            <a:r>
              <a:rPr lang="en-US" sz="1200">
                <a:solidFill>
                  <a:schemeClr val="bg1"/>
                </a:solidFill>
              </a:rPr>
              <a:t> tin </a:t>
            </a:r>
            <a:r>
              <a:rPr lang="en-US" sz="1200" err="1">
                <a:solidFill>
                  <a:schemeClr val="bg1"/>
                </a:solidFill>
              </a:rPr>
              <a:t>của</a:t>
            </a:r>
            <a:r>
              <a:rPr lang="en-US" sz="1200">
                <a:solidFill>
                  <a:schemeClr val="bg1"/>
                </a:solidFill>
              </a:rPr>
              <a:t> </a:t>
            </a:r>
            <a:r>
              <a:rPr lang="en-US" sz="1200" err="1">
                <a:solidFill>
                  <a:schemeClr val="bg1"/>
                </a:solidFill>
              </a:rPr>
              <a:t>nhà</a:t>
            </a:r>
            <a:r>
              <a:rPr lang="en-US" sz="1200">
                <a:solidFill>
                  <a:schemeClr val="bg1"/>
                </a:solidFill>
              </a:rPr>
              <a:t> </a:t>
            </a:r>
            <a:r>
              <a:rPr lang="vi-VN" sz="1200">
                <a:solidFill>
                  <a:schemeClr val="bg1"/>
                </a:solidFill>
              </a:rPr>
              <a:t>đầ</a:t>
            </a:r>
            <a:r>
              <a:rPr lang="en-US" sz="1200">
                <a:solidFill>
                  <a:schemeClr val="bg1"/>
                </a:solidFill>
              </a:rPr>
              <a:t>u t</a:t>
            </a:r>
            <a:r>
              <a:rPr lang="vi-VN" sz="1200">
                <a:solidFill>
                  <a:schemeClr val="bg1"/>
                </a:solidFill>
              </a:rPr>
              <a:t>ư</a:t>
            </a:r>
            <a:r>
              <a:rPr lang="en-US" sz="1200">
                <a:solidFill>
                  <a:schemeClr val="bg1"/>
                </a:solidFill>
              </a:rPr>
              <a:t> </a:t>
            </a:r>
            <a:r>
              <a:rPr lang="en-US" sz="1200" err="1">
                <a:solidFill>
                  <a:schemeClr val="bg1"/>
                </a:solidFill>
              </a:rPr>
              <a:t>vào</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dự</a:t>
            </a:r>
            <a:r>
              <a:rPr lang="en-US" sz="1200">
                <a:solidFill>
                  <a:schemeClr val="bg1"/>
                </a:solidFill>
              </a:rPr>
              <a:t> </a:t>
            </a:r>
            <a:r>
              <a:rPr lang="en-US" sz="1200" err="1">
                <a:solidFill>
                  <a:schemeClr val="bg1"/>
                </a:solidFill>
              </a:rPr>
              <a:t>án</a:t>
            </a:r>
            <a:r>
              <a:rPr lang="en-US" sz="1200">
                <a:solidFill>
                  <a:schemeClr val="bg1"/>
                </a:solidFill>
              </a:rPr>
              <a:t> </a:t>
            </a:r>
            <a:r>
              <a:rPr lang="en-US" sz="1200" err="1">
                <a:solidFill>
                  <a:schemeClr val="bg1"/>
                </a:solidFill>
              </a:rPr>
              <a:t>công</a:t>
            </a:r>
            <a:r>
              <a:rPr lang="en-US" sz="1200">
                <a:solidFill>
                  <a:schemeClr val="bg1"/>
                </a:solidFill>
              </a:rPr>
              <a:t> </a:t>
            </a:r>
            <a:r>
              <a:rPr lang="en-US" sz="1200" err="1">
                <a:solidFill>
                  <a:schemeClr val="bg1"/>
                </a:solidFill>
              </a:rPr>
              <a:t>nghệ</a:t>
            </a:r>
            <a:r>
              <a:rPr lang="en-US" sz="1200">
                <a:solidFill>
                  <a:schemeClr val="bg1"/>
                </a:solidFill>
              </a:rPr>
              <a:t>.</a:t>
            </a:r>
          </a:p>
        </p:txBody>
      </p:sp>
      <p:sp>
        <p:nvSpPr>
          <p:cNvPr id="158" name="Rectangle 157"/>
          <p:cNvSpPr/>
          <p:nvPr/>
        </p:nvSpPr>
        <p:spPr>
          <a:xfrm>
            <a:off x="4215782" y="5644515"/>
            <a:ext cx="5897685" cy="926592"/>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p>
        </p:txBody>
      </p:sp>
      <p:sp>
        <p:nvSpPr>
          <p:cNvPr id="122" name="Title 121"/>
          <p:cNvSpPr>
            <a:spLocks noGrp="1"/>
          </p:cNvSpPr>
          <p:nvPr>
            <p:ph type="title"/>
          </p:nvPr>
        </p:nvSpPr>
        <p:spPr>
          <a:xfrm>
            <a:off x="2336191" y="455087"/>
            <a:ext cx="9751060" cy="660511"/>
          </a:xfrm>
        </p:spPr>
        <p:txBody>
          <a:bodyPr/>
          <a:lstStyle/>
          <a:p>
            <a:r>
              <a:rPr lang="en-US" err="1" smtClean="0">
                <a:solidFill>
                  <a:srgbClr val="286FB7"/>
                </a:solidFill>
              </a:rPr>
              <a:t>Lộ</a:t>
            </a:r>
            <a:r>
              <a:rPr lang="en-US">
                <a:solidFill>
                  <a:srgbClr val="286FB7"/>
                </a:solidFill>
              </a:rPr>
              <a:t> </a:t>
            </a:r>
            <a:r>
              <a:rPr lang="en-US" err="1" smtClean="0">
                <a:solidFill>
                  <a:srgbClr val="286FB7"/>
                </a:solidFill>
              </a:rPr>
              <a:t>trình</a:t>
            </a:r>
            <a:r>
              <a:rPr lang="en-US">
                <a:solidFill>
                  <a:srgbClr val="286FB7"/>
                </a:solidFill>
              </a:rPr>
              <a:t> </a:t>
            </a:r>
            <a:r>
              <a:rPr lang="en-US" err="1" smtClean="0">
                <a:solidFill>
                  <a:srgbClr val="286FB7"/>
                </a:solidFill>
              </a:rPr>
              <a:t>phát</a:t>
            </a:r>
            <a:r>
              <a:rPr lang="en-US">
                <a:solidFill>
                  <a:srgbClr val="286FB7"/>
                </a:solidFill>
              </a:rPr>
              <a:t> </a:t>
            </a:r>
            <a:r>
              <a:rPr lang="en-US" err="1" smtClean="0">
                <a:solidFill>
                  <a:srgbClr val="286FB7"/>
                </a:solidFill>
              </a:rPr>
              <a:t>triển</a:t>
            </a:r>
            <a:r>
              <a:rPr lang="en-US" smtClean="0">
                <a:solidFill>
                  <a:srgbClr val="286FB7"/>
                </a:solidFill>
              </a:rPr>
              <a:t> </a:t>
            </a:r>
            <a:r>
              <a:rPr lang="en-US">
                <a:solidFill>
                  <a:srgbClr val="286FB7"/>
                </a:solidFill>
              </a:rPr>
              <a:t>qua </a:t>
            </a:r>
            <a:r>
              <a:rPr lang="en-US" err="1" smtClean="0">
                <a:solidFill>
                  <a:srgbClr val="286FB7"/>
                </a:solidFill>
              </a:rPr>
              <a:t>các</a:t>
            </a:r>
            <a:r>
              <a:rPr lang="en-US" smtClean="0">
                <a:solidFill>
                  <a:srgbClr val="286FB7"/>
                </a:solidFill>
              </a:rPr>
              <a:t> </a:t>
            </a:r>
            <a:r>
              <a:rPr lang="en-US" err="1" smtClean="0">
                <a:solidFill>
                  <a:srgbClr val="286FB7"/>
                </a:solidFill>
              </a:rPr>
              <a:t>giai</a:t>
            </a:r>
            <a:r>
              <a:rPr lang="en-US" smtClean="0">
                <a:solidFill>
                  <a:srgbClr val="286FB7"/>
                </a:solidFill>
              </a:rPr>
              <a:t> </a:t>
            </a:r>
            <a:r>
              <a:rPr lang="vi-VN" smtClean="0">
                <a:solidFill>
                  <a:srgbClr val="286FB7"/>
                </a:solidFill>
              </a:rPr>
              <a:t>đ</a:t>
            </a:r>
            <a:r>
              <a:rPr lang="en-US" err="1">
                <a:solidFill>
                  <a:srgbClr val="286FB7"/>
                </a:solidFill>
              </a:rPr>
              <a:t>oạn</a:t>
            </a:r>
            <a:endParaRPr lang="en-US">
              <a:solidFill>
                <a:srgbClr val="286FB7"/>
              </a:solidFill>
            </a:endParaRPr>
          </a:p>
        </p:txBody>
      </p:sp>
      <p:sp>
        <p:nvSpPr>
          <p:cNvPr id="159" name="Flowchart: Manual Input 158"/>
          <p:cNvSpPr/>
          <p:nvPr/>
        </p:nvSpPr>
        <p:spPr bwMode="auto">
          <a:xfrm rot="10800000">
            <a:off x="11251727" y="5752155"/>
            <a:ext cx="265593" cy="826447"/>
          </a:xfrm>
          <a:prstGeom prst="flowChartManualInput">
            <a:avLst/>
          </a:prstGeom>
          <a:solidFill>
            <a:srgbClr val="2464A4"/>
          </a:solidFill>
          <a:ln w="9525">
            <a:noFill/>
            <a:round/>
            <a:headEnd/>
            <a:tailEnd/>
          </a:ln>
        </p:spPr>
        <p:txBody>
          <a:bodyPr vert="horz" wrap="square" lIns="121899" tIns="60949" rIns="121899" bIns="60949" numCol="1" rtlCol="0" anchor="t" anchorCtr="0" compatLnSpc="1">
            <a:prstTxWarp prst="textNoShape">
              <a:avLst/>
            </a:prstTxWarp>
          </a:bodyPr>
          <a:lstStyle/>
          <a:p>
            <a:pPr algn="ctr"/>
            <a:endParaRPr lang="en-US"/>
          </a:p>
        </p:txBody>
      </p:sp>
      <p:grpSp>
        <p:nvGrpSpPr>
          <p:cNvPr id="191" name="Group 190"/>
          <p:cNvGrpSpPr/>
          <p:nvPr/>
        </p:nvGrpSpPr>
        <p:grpSpPr>
          <a:xfrm>
            <a:off x="10113469" y="5476672"/>
            <a:ext cx="265593" cy="1101929"/>
            <a:chOff x="6199476" y="3659798"/>
            <a:chExt cx="199247" cy="826447"/>
          </a:xfrm>
          <a:solidFill>
            <a:srgbClr val="2464A4"/>
          </a:solidFill>
        </p:grpSpPr>
        <p:sp>
          <p:nvSpPr>
            <p:cNvPr id="164" name="Flowchart: Manual Input 163"/>
            <p:cNvSpPr/>
            <p:nvPr/>
          </p:nvSpPr>
          <p:spPr bwMode="auto">
            <a:xfrm>
              <a:off x="6199476" y="3659798"/>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5" name="Flowchart: Manual Input 164"/>
            <p:cNvSpPr/>
            <p:nvPr/>
          </p:nvSpPr>
          <p:spPr bwMode="auto">
            <a:xfrm rot="10800000">
              <a:off x="6199476" y="3866410"/>
              <a:ext cx="199247" cy="619835"/>
            </a:xfrm>
            <a:prstGeom prst="flowChartManualInput">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61" name="Rectangle 160"/>
          <p:cNvSpPr/>
          <p:nvPr/>
        </p:nvSpPr>
        <p:spPr>
          <a:xfrm>
            <a:off x="10379060" y="5476669"/>
            <a:ext cx="1138258" cy="936200"/>
          </a:xfrm>
          <a:prstGeom prst="rect">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a:p>
        </p:txBody>
      </p:sp>
      <p:sp>
        <p:nvSpPr>
          <p:cNvPr id="163" name="TextBox 162"/>
          <p:cNvSpPr txBox="1"/>
          <p:nvPr/>
        </p:nvSpPr>
        <p:spPr>
          <a:xfrm>
            <a:off x="5891268" y="5508656"/>
            <a:ext cx="4120629" cy="1046440"/>
          </a:xfrm>
          <a:prstGeom prst="rect">
            <a:avLst/>
          </a:prstGeom>
          <a:noFill/>
        </p:spPr>
        <p:txBody>
          <a:bodyPr wrap="square" lIns="121899" tIns="60949" rIns="121899" bIns="60949" rtlCol="0" anchor="ctr">
            <a:spAutoFit/>
          </a:bodyPr>
          <a:lstStyle/>
          <a:p>
            <a:pPr algn="r">
              <a:lnSpc>
                <a:spcPct val="150000"/>
              </a:lnSpc>
            </a:pPr>
            <a:r>
              <a:rPr lang="en-US" sz="1600" b="1" err="1">
                <a:solidFill>
                  <a:schemeClr val="bg1"/>
                </a:solidFill>
              </a:rPr>
              <a:t>Phát</a:t>
            </a:r>
            <a:r>
              <a:rPr lang="en-US" sz="1600" b="1">
                <a:solidFill>
                  <a:schemeClr val="bg1"/>
                </a:solidFill>
              </a:rPr>
              <a:t> </a:t>
            </a:r>
            <a:r>
              <a:rPr lang="en-US" sz="1600" b="1" err="1">
                <a:solidFill>
                  <a:schemeClr val="bg1"/>
                </a:solidFill>
              </a:rPr>
              <a:t>triển</a:t>
            </a:r>
            <a:r>
              <a:rPr lang="en-US" sz="1600" b="1">
                <a:solidFill>
                  <a:schemeClr val="bg1"/>
                </a:solidFill>
              </a:rPr>
              <a:t> </a:t>
            </a:r>
            <a:r>
              <a:rPr lang="en-US" sz="1600" b="1" err="1">
                <a:solidFill>
                  <a:schemeClr val="bg1"/>
                </a:solidFill>
              </a:rPr>
              <a:t>hình</a:t>
            </a:r>
            <a:r>
              <a:rPr lang="en-US" sz="1600" b="1">
                <a:solidFill>
                  <a:schemeClr val="bg1"/>
                </a:solidFill>
              </a:rPr>
              <a:t> </a:t>
            </a:r>
            <a:r>
              <a:rPr lang="en-US" sz="1600" b="1" err="1">
                <a:solidFill>
                  <a:schemeClr val="bg1"/>
                </a:solidFill>
              </a:rPr>
              <a:t>thức</a:t>
            </a:r>
            <a:r>
              <a:rPr lang="en-US" sz="1600" b="1">
                <a:solidFill>
                  <a:schemeClr val="bg1"/>
                </a:solidFill>
              </a:rPr>
              <a:t> STO</a:t>
            </a:r>
          </a:p>
          <a:p>
            <a:pPr algn="r">
              <a:lnSpc>
                <a:spcPct val="150000"/>
              </a:lnSpc>
            </a:pPr>
            <a:r>
              <a:rPr lang="en-US" sz="1200" err="1">
                <a:solidFill>
                  <a:schemeClr val="bg1"/>
                </a:solidFill>
              </a:rPr>
              <a:t>Mở</a:t>
            </a:r>
            <a:r>
              <a:rPr lang="en-US" sz="1200">
                <a:solidFill>
                  <a:schemeClr val="bg1"/>
                </a:solidFill>
              </a:rPr>
              <a:t> </a:t>
            </a:r>
            <a:r>
              <a:rPr lang="en-US" sz="1200" err="1">
                <a:solidFill>
                  <a:schemeClr val="bg1"/>
                </a:solidFill>
              </a:rPr>
              <a:t>rộng</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nguồn</a:t>
            </a:r>
            <a:r>
              <a:rPr lang="en-US" sz="1200">
                <a:solidFill>
                  <a:schemeClr val="bg1"/>
                </a:solidFill>
              </a:rPr>
              <a:t> </a:t>
            </a:r>
            <a:r>
              <a:rPr lang="en-US" sz="1200" err="1">
                <a:solidFill>
                  <a:schemeClr val="bg1"/>
                </a:solidFill>
              </a:rPr>
              <a:t>giao</a:t>
            </a:r>
            <a:r>
              <a:rPr lang="en-US" sz="1200">
                <a:solidFill>
                  <a:schemeClr val="bg1"/>
                </a:solidFill>
              </a:rPr>
              <a:t> </a:t>
            </a:r>
            <a:r>
              <a:rPr lang="en-US" sz="1200" err="1">
                <a:solidFill>
                  <a:schemeClr val="bg1"/>
                </a:solidFill>
              </a:rPr>
              <a:t>dịch</a:t>
            </a:r>
            <a:r>
              <a:rPr lang="en-US" sz="1200">
                <a:solidFill>
                  <a:schemeClr val="bg1"/>
                </a:solidFill>
              </a:rPr>
              <a:t> </a:t>
            </a:r>
            <a:r>
              <a:rPr lang="en-US" sz="1200" err="1">
                <a:solidFill>
                  <a:schemeClr val="bg1"/>
                </a:solidFill>
              </a:rPr>
              <a:t>nh</a:t>
            </a:r>
            <a:r>
              <a:rPr lang="vi-VN" sz="1200">
                <a:solidFill>
                  <a:schemeClr val="bg1"/>
                </a:solidFill>
              </a:rPr>
              <a:t>ư</a:t>
            </a:r>
            <a:r>
              <a:rPr lang="en-US" sz="1200">
                <a:solidFill>
                  <a:schemeClr val="bg1"/>
                </a:solidFill>
              </a:rPr>
              <a:t> </a:t>
            </a:r>
            <a:r>
              <a:rPr lang="en-US" sz="1200" err="1">
                <a:solidFill>
                  <a:schemeClr val="bg1"/>
                </a:solidFill>
              </a:rPr>
              <a:t>Forex</a:t>
            </a:r>
            <a:r>
              <a:rPr lang="en-US" sz="1200">
                <a:solidFill>
                  <a:schemeClr val="bg1"/>
                </a:solidFill>
              </a:rPr>
              <a:t>, </a:t>
            </a:r>
            <a:r>
              <a:rPr lang="en-US" sz="1200" err="1">
                <a:solidFill>
                  <a:schemeClr val="bg1"/>
                </a:solidFill>
              </a:rPr>
              <a:t>chứng</a:t>
            </a:r>
            <a:r>
              <a:rPr lang="en-US" sz="1200">
                <a:solidFill>
                  <a:schemeClr val="bg1"/>
                </a:solidFill>
              </a:rPr>
              <a:t> </a:t>
            </a:r>
            <a:r>
              <a:rPr lang="en-US" sz="1200" err="1">
                <a:solidFill>
                  <a:schemeClr val="bg1"/>
                </a:solidFill>
              </a:rPr>
              <a:t>khoán</a:t>
            </a:r>
            <a:r>
              <a:rPr lang="en-US" sz="1200">
                <a:solidFill>
                  <a:schemeClr val="bg1"/>
                </a:solidFill>
              </a:rPr>
              <a:t>.</a:t>
            </a:r>
          </a:p>
          <a:p>
            <a:pPr algn="r">
              <a:lnSpc>
                <a:spcPct val="150000"/>
              </a:lnSpc>
            </a:pPr>
            <a:r>
              <a:rPr lang="en-US" sz="1200" err="1">
                <a:solidFill>
                  <a:schemeClr val="bg1"/>
                </a:solidFill>
              </a:rPr>
              <a:t>Giảm</a:t>
            </a:r>
            <a:r>
              <a:rPr lang="en-US" sz="1200">
                <a:solidFill>
                  <a:schemeClr val="bg1"/>
                </a:solidFill>
              </a:rPr>
              <a:t> </a:t>
            </a:r>
            <a:r>
              <a:rPr lang="en-US" sz="1200" err="1">
                <a:solidFill>
                  <a:schemeClr val="bg1"/>
                </a:solidFill>
              </a:rPr>
              <a:t>thiểu</a:t>
            </a:r>
            <a:r>
              <a:rPr lang="en-US" sz="1200">
                <a:solidFill>
                  <a:schemeClr val="bg1"/>
                </a:solidFill>
              </a:rPr>
              <a:t> </a:t>
            </a:r>
            <a:r>
              <a:rPr lang="en-US" sz="1200" err="1">
                <a:solidFill>
                  <a:schemeClr val="bg1"/>
                </a:solidFill>
              </a:rPr>
              <a:t>các</a:t>
            </a:r>
            <a:r>
              <a:rPr lang="en-US" sz="1200">
                <a:solidFill>
                  <a:schemeClr val="bg1"/>
                </a:solidFill>
              </a:rPr>
              <a:t> </a:t>
            </a:r>
            <a:r>
              <a:rPr lang="en-US" sz="1200" err="1">
                <a:solidFill>
                  <a:schemeClr val="bg1"/>
                </a:solidFill>
              </a:rPr>
              <a:t>dự</a:t>
            </a:r>
            <a:r>
              <a:rPr lang="en-US" sz="1200">
                <a:solidFill>
                  <a:schemeClr val="bg1"/>
                </a:solidFill>
              </a:rPr>
              <a:t> </a:t>
            </a:r>
            <a:r>
              <a:rPr lang="en-US" sz="1200" err="1">
                <a:solidFill>
                  <a:schemeClr val="bg1"/>
                </a:solidFill>
              </a:rPr>
              <a:t>án</a:t>
            </a:r>
            <a:r>
              <a:rPr lang="en-US" sz="1200">
                <a:solidFill>
                  <a:schemeClr val="bg1"/>
                </a:solidFill>
              </a:rPr>
              <a:t> </a:t>
            </a:r>
            <a:r>
              <a:rPr lang="en-US" sz="1200" err="1">
                <a:solidFill>
                  <a:schemeClr val="bg1"/>
                </a:solidFill>
              </a:rPr>
              <a:t>ảo</a:t>
            </a:r>
            <a:r>
              <a:rPr lang="en-US" sz="1200">
                <a:solidFill>
                  <a:schemeClr val="bg1"/>
                </a:solidFill>
              </a:rPr>
              <a:t>.</a:t>
            </a:r>
          </a:p>
        </p:txBody>
      </p:sp>
      <p:sp>
        <p:nvSpPr>
          <p:cNvPr id="183" name="Freeform 132"/>
          <p:cNvSpPr>
            <a:spLocks noChangeAspect="1" noEditPoints="1"/>
          </p:cNvSpPr>
          <p:nvPr/>
        </p:nvSpPr>
        <p:spPr bwMode="auto">
          <a:xfrm>
            <a:off x="10557664" y="5571128"/>
            <a:ext cx="781050" cy="747283"/>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solidFill>
                <a:schemeClr val="bg1">
                  <a:lumMod val="50000"/>
                </a:schemeClr>
              </a:solidFill>
            </a:endParaRP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randombar(horizontal)">
                                      <p:cBhvr>
                                        <p:cTn id="7" dur="500"/>
                                        <p:tgtEl>
                                          <p:spTgt spid="11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34"/>
                                        </p:tgtEl>
                                        <p:attrNameLst>
                                          <p:attrName>style.visibility</p:attrName>
                                        </p:attrNameLst>
                                      </p:cBhvr>
                                      <p:to>
                                        <p:strVal val="visible"/>
                                      </p:to>
                                    </p:set>
                                    <p:animEffect transition="in" filter="randombar(horizontal)">
                                      <p:cBhvr>
                                        <p:cTn id="10" dur="500"/>
                                        <p:tgtEl>
                                          <p:spTgt spid="13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38"/>
                                        </p:tgtEl>
                                        <p:attrNameLst>
                                          <p:attrName>style.visibility</p:attrName>
                                        </p:attrNameLst>
                                      </p:cBhvr>
                                      <p:to>
                                        <p:strVal val="visible"/>
                                      </p:to>
                                    </p:set>
                                    <p:animEffect transition="in" filter="randombar(horizontal)">
                                      <p:cBhvr>
                                        <p:cTn id="13" dur="500"/>
                                        <p:tgtEl>
                                          <p:spTgt spid="138"/>
                                        </p:tgtEl>
                                      </p:cBhvr>
                                    </p:animEffect>
                                  </p:childTnLst>
                                </p:cTn>
                              </p:par>
                              <p:par>
                                <p:cTn id="14" presetID="14" presetClass="entr" presetSubtype="10" fill="hold" nodeType="withEffect">
                                  <p:stCondLst>
                                    <p:cond delay="0"/>
                                  </p:stCondLst>
                                  <p:childTnLst>
                                    <p:set>
                                      <p:cBhvr>
                                        <p:cTn id="15" dur="1" fill="hold">
                                          <p:stCondLst>
                                            <p:cond delay="0"/>
                                          </p:stCondLst>
                                        </p:cTn>
                                        <p:tgtEl>
                                          <p:spTgt spid="189"/>
                                        </p:tgtEl>
                                        <p:attrNameLst>
                                          <p:attrName>style.visibility</p:attrName>
                                        </p:attrNameLst>
                                      </p:cBhvr>
                                      <p:to>
                                        <p:strVal val="visible"/>
                                      </p:to>
                                    </p:set>
                                    <p:animEffect transition="in" filter="randombar(horizontal)">
                                      <p:cBhvr>
                                        <p:cTn id="16" dur="500"/>
                                        <p:tgtEl>
                                          <p:spTgt spid="189"/>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36"/>
                                        </p:tgtEl>
                                        <p:attrNameLst>
                                          <p:attrName>style.visibility</p:attrName>
                                        </p:attrNameLst>
                                      </p:cBhvr>
                                      <p:to>
                                        <p:strVal val="visible"/>
                                      </p:to>
                                    </p:set>
                                    <p:animEffect transition="in" filter="randombar(horizontal)">
                                      <p:cBhvr>
                                        <p:cTn id="19" dur="500"/>
                                        <p:tgtEl>
                                          <p:spTgt spid="136"/>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15"/>
                                        </p:tgtEl>
                                        <p:attrNameLst>
                                          <p:attrName>style.visibility</p:attrName>
                                        </p:attrNameLst>
                                      </p:cBhvr>
                                      <p:to>
                                        <p:strVal val="visible"/>
                                      </p:to>
                                    </p:set>
                                    <p:animEffect transition="in" filter="randombar(horizontal)">
                                      <p:cBhvr>
                                        <p:cTn id="22" dur="500"/>
                                        <p:tgtEl>
                                          <p:spTgt spid="115"/>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78"/>
                                        </p:tgtEl>
                                        <p:attrNameLst>
                                          <p:attrName>style.visibility</p:attrName>
                                        </p:attrNameLst>
                                      </p:cBhvr>
                                      <p:to>
                                        <p:strVal val="visible"/>
                                      </p:to>
                                    </p:set>
                                    <p:animEffect transition="in" filter="randombar(horizontal)">
                                      <p:cBhvr>
                                        <p:cTn id="27" dur="500"/>
                                        <p:tgtEl>
                                          <p:spTgt spid="178"/>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35"/>
                                        </p:tgtEl>
                                        <p:attrNameLst>
                                          <p:attrName>style.visibility</p:attrName>
                                        </p:attrNameLst>
                                      </p:cBhvr>
                                      <p:to>
                                        <p:strVal val="visible"/>
                                      </p:to>
                                    </p:set>
                                    <p:animEffect transition="in" filter="randombar(horizontal)">
                                      <p:cBhvr>
                                        <p:cTn id="30" dur="500"/>
                                        <p:tgtEl>
                                          <p:spTgt spid="135"/>
                                        </p:tgtEl>
                                      </p:cBhvr>
                                    </p:animEffect>
                                  </p:childTnLst>
                                </p:cTn>
                              </p:par>
                              <p:par>
                                <p:cTn id="31" presetID="14" presetClass="entr" presetSubtype="10" fill="hold" nodeType="withEffect">
                                  <p:stCondLst>
                                    <p:cond delay="0"/>
                                  </p:stCondLst>
                                  <p:childTnLst>
                                    <p:set>
                                      <p:cBhvr>
                                        <p:cTn id="32" dur="1" fill="hold">
                                          <p:stCondLst>
                                            <p:cond delay="0"/>
                                          </p:stCondLst>
                                        </p:cTn>
                                        <p:tgtEl>
                                          <p:spTgt spid="190"/>
                                        </p:tgtEl>
                                        <p:attrNameLst>
                                          <p:attrName>style.visibility</p:attrName>
                                        </p:attrNameLst>
                                      </p:cBhvr>
                                      <p:to>
                                        <p:strVal val="visible"/>
                                      </p:to>
                                    </p:set>
                                    <p:animEffect transition="in" filter="randombar(horizontal)">
                                      <p:cBhvr>
                                        <p:cTn id="33" dur="500"/>
                                        <p:tgtEl>
                                          <p:spTgt spid="190"/>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114"/>
                                        </p:tgtEl>
                                        <p:attrNameLst>
                                          <p:attrName>style.visibility</p:attrName>
                                        </p:attrNameLst>
                                      </p:cBhvr>
                                      <p:to>
                                        <p:strVal val="visible"/>
                                      </p:to>
                                    </p:set>
                                    <p:animEffect transition="in" filter="randombar(horizontal)">
                                      <p:cBhvr>
                                        <p:cTn id="36" dur="500"/>
                                        <p:tgtEl>
                                          <p:spTgt spid="114"/>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30"/>
                                        </p:tgtEl>
                                        <p:attrNameLst>
                                          <p:attrName>style.visibility</p:attrName>
                                        </p:attrNameLst>
                                      </p:cBhvr>
                                      <p:to>
                                        <p:strVal val="visible"/>
                                      </p:to>
                                    </p:set>
                                    <p:animEffect transition="in" filter="randombar(horizontal)">
                                      <p:cBhvr>
                                        <p:cTn id="39" dur="500"/>
                                        <p:tgtEl>
                                          <p:spTgt spid="130"/>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45"/>
                                        </p:tgtEl>
                                        <p:attrNameLst>
                                          <p:attrName>style.visibility</p:attrName>
                                        </p:attrNameLst>
                                      </p:cBhvr>
                                      <p:to>
                                        <p:strVal val="visible"/>
                                      </p:to>
                                    </p:set>
                                    <p:animEffect transition="in" filter="randombar(horizontal)">
                                      <p:cBhvr>
                                        <p:cTn id="42" dur="500"/>
                                        <p:tgtEl>
                                          <p:spTgt spid="145"/>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163"/>
                                        </p:tgtEl>
                                        <p:attrNameLst>
                                          <p:attrName>style.visibility</p:attrName>
                                        </p:attrNameLst>
                                      </p:cBhvr>
                                      <p:to>
                                        <p:strVal val="visible"/>
                                      </p:to>
                                    </p:set>
                                    <p:animEffect transition="in" filter="randombar(horizontal)">
                                      <p:cBhvr>
                                        <p:cTn id="47" dur="500"/>
                                        <p:tgtEl>
                                          <p:spTgt spid="163"/>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58"/>
                                        </p:tgtEl>
                                        <p:attrNameLst>
                                          <p:attrName>style.visibility</p:attrName>
                                        </p:attrNameLst>
                                      </p:cBhvr>
                                      <p:to>
                                        <p:strVal val="visible"/>
                                      </p:to>
                                    </p:set>
                                    <p:animEffect transition="in" filter="randombar(horizontal)">
                                      <p:cBhvr>
                                        <p:cTn id="50" dur="500"/>
                                        <p:tgtEl>
                                          <p:spTgt spid="158"/>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183"/>
                                        </p:tgtEl>
                                        <p:attrNameLst>
                                          <p:attrName>style.visibility</p:attrName>
                                        </p:attrNameLst>
                                      </p:cBhvr>
                                      <p:to>
                                        <p:strVal val="visible"/>
                                      </p:to>
                                    </p:set>
                                    <p:animEffect transition="in" filter="randombar(horizontal)">
                                      <p:cBhvr>
                                        <p:cTn id="53" dur="500"/>
                                        <p:tgtEl>
                                          <p:spTgt spid="183"/>
                                        </p:tgtEl>
                                      </p:cBhvr>
                                    </p:animEffect>
                                  </p:childTnLst>
                                </p:cTn>
                              </p:par>
                              <p:par>
                                <p:cTn id="54" presetID="14" presetClass="entr" presetSubtype="10" fill="hold" nodeType="withEffect">
                                  <p:stCondLst>
                                    <p:cond delay="0"/>
                                  </p:stCondLst>
                                  <p:childTnLst>
                                    <p:set>
                                      <p:cBhvr>
                                        <p:cTn id="55" dur="1" fill="hold">
                                          <p:stCondLst>
                                            <p:cond delay="0"/>
                                          </p:stCondLst>
                                        </p:cTn>
                                        <p:tgtEl>
                                          <p:spTgt spid="191"/>
                                        </p:tgtEl>
                                        <p:attrNameLst>
                                          <p:attrName>style.visibility</p:attrName>
                                        </p:attrNameLst>
                                      </p:cBhvr>
                                      <p:to>
                                        <p:strVal val="visible"/>
                                      </p:to>
                                    </p:set>
                                    <p:animEffect transition="in" filter="randombar(horizontal)">
                                      <p:cBhvr>
                                        <p:cTn id="56" dur="500"/>
                                        <p:tgtEl>
                                          <p:spTgt spid="191"/>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161"/>
                                        </p:tgtEl>
                                        <p:attrNameLst>
                                          <p:attrName>style.visibility</p:attrName>
                                        </p:attrNameLst>
                                      </p:cBhvr>
                                      <p:to>
                                        <p:strVal val="visible"/>
                                      </p:to>
                                    </p:set>
                                    <p:animEffect transition="in" filter="randombar(horizontal)">
                                      <p:cBhvr>
                                        <p:cTn id="59" dur="500"/>
                                        <p:tgtEl>
                                          <p:spTgt spid="161"/>
                                        </p:tgtEl>
                                      </p:cBhvr>
                                    </p:animEffect>
                                  </p:childTnLst>
                                </p:cTn>
                              </p:par>
                              <p:par>
                                <p:cTn id="60" presetID="14" presetClass="entr" presetSubtype="10" fill="hold" grpId="0" nodeType="withEffect">
                                  <p:stCondLst>
                                    <p:cond delay="0"/>
                                  </p:stCondLst>
                                  <p:childTnLst>
                                    <p:set>
                                      <p:cBhvr>
                                        <p:cTn id="61" dur="1" fill="hold">
                                          <p:stCondLst>
                                            <p:cond delay="0"/>
                                          </p:stCondLst>
                                        </p:cTn>
                                        <p:tgtEl>
                                          <p:spTgt spid="159"/>
                                        </p:tgtEl>
                                        <p:attrNameLst>
                                          <p:attrName>style.visibility</p:attrName>
                                        </p:attrNameLst>
                                      </p:cBhvr>
                                      <p:to>
                                        <p:strVal val="visible"/>
                                      </p:to>
                                    </p:set>
                                    <p:animEffect transition="in" filter="randombar(horizontal)">
                                      <p:cBhvr>
                                        <p:cTn id="62" dur="5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130" grpId="0" animBg="1"/>
      <p:bldP spid="114" grpId="0" animBg="1"/>
      <p:bldP spid="134" grpId="0" animBg="1"/>
      <p:bldP spid="136" grpId="0" animBg="1"/>
      <p:bldP spid="138" grpId="0" animBg="1"/>
      <p:bldP spid="117" grpId="0"/>
      <p:bldP spid="135" grpId="0" animBg="1"/>
      <p:bldP spid="115" grpId="0" animBg="1"/>
      <p:bldP spid="178" grpId="0"/>
      <p:bldP spid="158" grpId="0" animBg="1"/>
      <p:bldP spid="159" grpId="0" animBg="1"/>
      <p:bldP spid="161" grpId="0" animBg="1"/>
      <p:bldP spid="163" grpId="0"/>
      <p:bldP spid="18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6327377" y="533400"/>
            <a:ext cx="8875165" cy="707864"/>
          </a:xfrm>
          <a:prstGeom prst="rect">
            <a:avLst/>
          </a:prstGeom>
          <a:noFill/>
        </p:spPr>
        <p:txBody>
          <a:bodyPr wrap="square" lIns="121899" tIns="60949" rIns="121899" bIns="60949" rtlCol="0">
            <a:spAutoFit/>
          </a:bodyPr>
          <a:lstStyle/>
          <a:p>
            <a:r>
              <a:rPr lang="vi-VN" sz="3800" b="1" dirty="0">
                <a:solidFill>
                  <a:schemeClr val="bg1"/>
                </a:solidFill>
              </a:rPr>
              <a:t>Tiền điện tử </a:t>
            </a:r>
            <a:r>
              <a:rPr lang="en-US" sz="3800" b="1" dirty="0" err="1" smtClean="0">
                <a:solidFill>
                  <a:schemeClr val="bg1"/>
                </a:solidFill>
              </a:rPr>
              <a:t>và</a:t>
            </a:r>
            <a:r>
              <a:rPr lang="vi-VN" sz="3800" b="1" dirty="0" smtClean="0">
                <a:solidFill>
                  <a:schemeClr val="bg1"/>
                </a:solidFill>
              </a:rPr>
              <a:t> </a:t>
            </a:r>
            <a:r>
              <a:rPr lang="vi-VN" sz="3800" b="1" dirty="0">
                <a:solidFill>
                  <a:schemeClr val="bg1"/>
                </a:solidFill>
              </a:rPr>
              <a:t>tương </a:t>
            </a:r>
            <a:r>
              <a:rPr lang="vi-VN" sz="3800" b="1" dirty="0" smtClean="0">
                <a:solidFill>
                  <a:schemeClr val="bg1"/>
                </a:solidFill>
              </a:rPr>
              <a:t>lai</a:t>
            </a:r>
            <a:endParaRPr lang="en-US" sz="3800" b="1" dirty="0">
              <a:solidFill>
                <a:schemeClr val="bg1"/>
              </a:solidFill>
            </a:endParaRPr>
          </a:p>
        </p:txBody>
      </p:sp>
      <p:pic>
        <p:nvPicPr>
          <p:cNvPr id="19" name="Picture Placeholder 18"/>
          <p:cNvPicPr>
            <a:picLocks noGrp="1" noChangeAspect="1"/>
          </p:cNvPicPr>
          <p:nvPr>
            <p:ph type="pic" sz="quarter" idx="34"/>
          </p:nvPr>
        </p:nvPicPr>
        <p:blipFill>
          <a:blip r:embed="rId3"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4">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5"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6"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7"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7389812" y="345896"/>
            <a:ext cx="8875165" cy="584753"/>
          </a:xfrm>
          <a:prstGeom prst="rect">
            <a:avLst/>
          </a:prstGeom>
          <a:noFill/>
        </p:spPr>
        <p:txBody>
          <a:bodyPr wrap="square" lIns="121899" tIns="60949" rIns="121899" bIns="60949" rtlCol="0">
            <a:spAutoFit/>
          </a:bodyPr>
          <a:lstStyle/>
          <a:p>
            <a:r>
              <a:rPr lang="vi-VN" sz="3000" b="1" dirty="0">
                <a:solidFill>
                  <a:schemeClr val="bg1"/>
                </a:solidFill>
              </a:rPr>
              <a:t>Tiền điện tử </a:t>
            </a:r>
            <a:r>
              <a:rPr lang="en-US" sz="3000" b="1" dirty="0" err="1" smtClean="0">
                <a:solidFill>
                  <a:schemeClr val="bg1"/>
                </a:solidFill>
              </a:rPr>
              <a:t>và</a:t>
            </a:r>
            <a:r>
              <a:rPr lang="vi-VN" sz="3000" b="1" dirty="0" smtClean="0">
                <a:solidFill>
                  <a:schemeClr val="bg1"/>
                </a:solidFill>
              </a:rPr>
              <a:t> </a:t>
            </a:r>
            <a:r>
              <a:rPr lang="vi-VN" sz="3000" b="1" dirty="0">
                <a:solidFill>
                  <a:schemeClr val="bg1"/>
                </a:solidFill>
              </a:rPr>
              <a:t>tương </a:t>
            </a:r>
            <a:r>
              <a:rPr lang="vi-VN" sz="3000" b="1" dirty="0" smtClean="0">
                <a:solidFill>
                  <a:schemeClr val="bg1"/>
                </a:solidFill>
              </a:rPr>
              <a:t>lai</a:t>
            </a:r>
            <a:endParaRPr lang="en-US" sz="3000" b="1" dirty="0">
              <a:solidFill>
                <a:schemeClr val="bg1"/>
              </a:solidFill>
            </a:endParaRPr>
          </a:p>
        </p:txBody>
      </p:sp>
      <p:sp>
        <p:nvSpPr>
          <p:cNvPr id="3" name="Text Placeholder 2"/>
          <p:cNvSpPr>
            <a:spLocks noGrp="1"/>
          </p:cNvSpPr>
          <p:nvPr>
            <p:ph type="body" sz="half" idx="2"/>
          </p:nvPr>
        </p:nvSpPr>
        <p:spPr/>
        <p:txBody>
          <a:bodyPr/>
          <a:lstStyle/>
          <a:p>
            <a:r>
              <a:rPr lang="en-US" dirty="0" err="1" smtClean="0"/>
              <a:t>Tương</a:t>
            </a:r>
            <a:r>
              <a:rPr lang="en-US" dirty="0" smtClean="0"/>
              <a:t> </a:t>
            </a:r>
            <a:r>
              <a:rPr lang="en-US" dirty="0" err="1" smtClean="0"/>
              <a:t>tự</a:t>
            </a:r>
            <a:r>
              <a:rPr lang="en-US" dirty="0" smtClean="0"/>
              <a:t> </a:t>
            </a:r>
            <a:r>
              <a:rPr lang="en-US" dirty="0" err="1" smtClean="0"/>
              <a:t>với</a:t>
            </a:r>
            <a:r>
              <a:rPr lang="en-US" dirty="0" smtClean="0"/>
              <a:t> </a:t>
            </a:r>
            <a:r>
              <a:rPr lang="en-US" dirty="0" err="1" smtClean="0"/>
              <a:t>mấy</a:t>
            </a:r>
            <a:r>
              <a:rPr lang="en-US" dirty="0" smtClean="0"/>
              <a:t> </a:t>
            </a:r>
            <a:r>
              <a:rPr lang="en-US" dirty="0" err="1" smtClean="0"/>
              <a:t>mục</a:t>
            </a:r>
            <a:r>
              <a:rPr lang="en-US" dirty="0" smtClean="0"/>
              <a:t> </a:t>
            </a:r>
            <a:r>
              <a:rPr lang="en-US" dirty="0" err="1" smtClean="0"/>
              <a:t>còn</a:t>
            </a:r>
            <a:r>
              <a:rPr lang="en-US" dirty="0" smtClean="0"/>
              <a:t> </a:t>
            </a:r>
            <a:r>
              <a:rPr lang="en-US" dirty="0" err="1" smtClean="0"/>
              <a:t>lại</a:t>
            </a:r>
            <a:endParaRPr lang="en-US" dirty="0" smtClean="0"/>
          </a:p>
          <a:p>
            <a:endParaRPr lang="en-US" dirty="0"/>
          </a:p>
        </p:txBody>
      </p:sp>
      <p:sp>
        <p:nvSpPr>
          <p:cNvPr id="4" name="Picture Placeholder 3"/>
          <p:cNvSpPr>
            <a:spLocks noGrp="1"/>
          </p:cNvSpPr>
          <p:nvPr>
            <p:ph type="pic" sz="quarter" idx="32"/>
          </p:nvPr>
        </p:nvSpPr>
        <p:spPr>
          <a:xfrm>
            <a:off x="507870" y="1706625"/>
            <a:ext cx="1795634" cy="2011523"/>
          </a:xfrm>
        </p:spPr>
      </p:sp>
      <p:sp>
        <p:nvSpPr>
          <p:cNvPr id="5" name="Picture Placeholder 4"/>
          <p:cNvSpPr>
            <a:spLocks noGrp="1"/>
          </p:cNvSpPr>
          <p:nvPr>
            <p:ph type="pic" sz="quarter" idx="33"/>
          </p:nvPr>
        </p:nvSpPr>
        <p:spPr/>
      </p:sp>
      <p:sp>
        <p:nvSpPr>
          <p:cNvPr id="6" name="Picture Placeholder 5"/>
          <p:cNvSpPr>
            <a:spLocks noGrp="1"/>
          </p:cNvSpPr>
          <p:nvPr>
            <p:ph type="pic" sz="quarter" idx="34"/>
          </p:nvPr>
        </p:nvSpPr>
        <p:spPr/>
      </p:sp>
      <p:sp>
        <p:nvSpPr>
          <p:cNvPr id="7" name="Picture Placeholder 6"/>
          <p:cNvSpPr>
            <a:spLocks noGrp="1"/>
          </p:cNvSpPr>
          <p:nvPr>
            <p:ph type="pic" sz="quarter" idx="35"/>
          </p:nvPr>
        </p:nvSpPr>
        <p:spPr/>
      </p:sp>
      <p:sp>
        <p:nvSpPr>
          <p:cNvPr id="8" name="Picture Placeholder 7"/>
          <p:cNvSpPr>
            <a:spLocks noGrp="1"/>
          </p:cNvSpPr>
          <p:nvPr>
            <p:ph type="pic" sz="quarter" idx="36"/>
          </p:nvPr>
        </p:nvSpPr>
        <p:spPr/>
      </p:sp>
      <p:sp>
        <p:nvSpPr>
          <p:cNvPr id="2" name="Rectangle 1"/>
          <p:cNvSpPr/>
          <p:nvPr/>
        </p:nvSpPr>
        <p:spPr>
          <a:xfrm>
            <a:off x="507870" y="4114800"/>
            <a:ext cx="1981200" cy="369332"/>
          </a:xfrm>
          <a:prstGeom prst="rect">
            <a:avLst/>
          </a:prstGeom>
        </p:spPr>
        <p:txBody>
          <a:bodyPr wrap="square">
            <a:spAutoFit/>
          </a:bodyPr>
          <a:lstStyle/>
          <a:p>
            <a:r>
              <a:rPr lang="vi-VN" sz="900" dirty="0">
                <a:solidFill>
                  <a:schemeClr val="bg1"/>
                </a:solidFill>
              </a:rPr>
              <a:t>An toàn thực phẩm/Chuỗi cung ứng</a:t>
            </a:r>
            <a:endParaRPr lang="en-US" sz="900" dirty="0">
              <a:solidFill>
                <a:schemeClr val="bg1"/>
              </a:solidFill>
            </a:endParaRPr>
          </a:p>
        </p:txBody>
      </p:sp>
      <p:sp>
        <p:nvSpPr>
          <p:cNvPr id="9" name="Rectangle 8"/>
          <p:cNvSpPr/>
          <p:nvPr/>
        </p:nvSpPr>
        <p:spPr>
          <a:xfrm>
            <a:off x="2847685" y="4037856"/>
            <a:ext cx="1592103" cy="523220"/>
          </a:xfrm>
          <a:prstGeom prst="rect">
            <a:avLst/>
          </a:prstGeom>
        </p:spPr>
        <p:txBody>
          <a:bodyPr wrap="none">
            <a:spAutoFit/>
          </a:bodyPr>
          <a:lstStyle/>
          <a:p>
            <a:r>
              <a:rPr lang="vi-VN" sz="2800" smtClean="0">
                <a:solidFill>
                  <a:schemeClr val="bg1"/>
                </a:solidFill>
                <a:latin typeface="Roboto" panose="02000000000000000000" pitchFamily="2" charset="0"/>
                <a:ea typeface="Times New Roman" panose="02020603050405020304" pitchFamily="18" charset="0"/>
              </a:rPr>
              <a:t>Giáo dục</a:t>
            </a:r>
            <a:endParaRPr lang="en-US" dirty="0">
              <a:solidFill>
                <a:schemeClr val="bg1"/>
              </a:solidFill>
            </a:endParaRPr>
          </a:p>
        </p:txBody>
      </p:sp>
      <p:sp>
        <p:nvSpPr>
          <p:cNvPr id="10" name="Rectangle 9"/>
          <p:cNvSpPr/>
          <p:nvPr/>
        </p:nvSpPr>
        <p:spPr>
          <a:xfrm>
            <a:off x="5187505" y="4160966"/>
            <a:ext cx="1810867" cy="646331"/>
          </a:xfrm>
          <a:prstGeom prst="rect">
            <a:avLst/>
          </a:prstGeom>
        </p:spPr>
        <p:txBody>
          <a:bodyPr wrap="square">
            <a:spAutoFit/>
          </a:bodyPr>
          <a:lstStyle/>
          <a:p>
            <a:pPr algn="ctr"/>
            <a:r>
              <a:rPr lang="vi-VN" sz="1800" dirty="0">
                <a:solidFill>
                  <a:schemeClr val="bg1"/>
                </a:solidFill>
                <a:latin typeface="Roboto" panose="02000000000000000000" pitchFamily="2" charset="0"/>
                <a:ea typeface="Times New Roman" panose="02020603050405020304" pitchFamily="18" charset="0"/>
              </a:rPr>
              <a:t>Thương mại điện tử</a:t>
            </a:r>
            <a:endParaRPr lang="en-US" sz="1800" dirty="0">
              <a:solidFill>
                <a:schemeClr val="bg1"/>
              </a:solidFill>
            </a:endParaRPr>
          </a:p>
        </p:txBody>
      </p:sp>
      <p:sp>
        <p:nvSpPr>
          <p:cNvPr id="11" name="Rectangle 10"/>
          <p:cNvSpPr/>
          <p:nvPr/>
        </p:nvSpPr>
        <p:spPr>
          <a:xfrm>
            <a:off x="8026634" y="4299466"/>
            <a:ext cx="797013" cy="523220"/>
          </a:xfrm>
          <a:prstGeom prst="rect">
            <a:avLst/>
          </a:prstGeom>
        </p:spPr>
        <p:txBody>
          <a:bodyPr wrap="none">
            <a:spAutoFit/>
          </a:bodyPr>
          <a:lstStyle/>
          <a:p>
            <a:pPr algn="ctr">
              <a:spcBef>
                <a:spcPts val="2250"/>
              </a:spcBef>
              <a:spcAft>
                <a:spcPts val="1500"/>
              </a:spcAft>
            </a:pPr>
            <a:r>
              <a:rPr lang="vi-VN" sz="2800" dirty="0">
                <a:solidFill>
                  <a:schemeClr val="bg1"/>
                </a:solidFill>
                <a:latin typeface="Roboto" panose="02000000000000000000" pitchFamily="2" charset="0"/>
                <a:ea typeface="Times New Roman" panose="02020603050405020304" pitchFamily="18" charset="0"/>
              </a:rPr>
              <a:t>Y tế</a:t>
            </a:r>
            <a:endParaRPr lang="en-US" sz="3600" b="1" dirty="0">
              <a:solidFill>
                <a:schemeClr val="bg1"/>
              </a:solidFill>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674535" y="4412084"/>
            <a:ext cx="2122696" cy="276999"/>
          </a:xfrm>
          <a:prstGeom prst="rect">
            <a:avLst/>
          </a:prstGeom>
        </p:spPr>
        <p:txBody>
          <a:bodyPr wrap="none">
            <a:spAutoFit/>
          </a:bodyPr>
          <a:lstStyle/>
          <a:p>
            <a:pPr algn="ctr">
              <a:spcBef>
                <a:spcPts val="2250"/>
              </a:spcBef>
              <a:spcAft>
                <a:spcPts val="1500"/>
              </a:spcAft>
            </a:pPr>
            <a:r>
              <a:rPr lang="vi-VN" sz="1200" dirty="0">
                <a:solidFill>
                  <a:schemeClr val="bg1"/>
                </a:solidFill>
                <a:latin typeface="Roboto" panose="02000000000000000000" pitchFamily="2" charset="0"/>
                <a:ea typeface="Times New Roman" panose="02020603050405020304" pitchFamily="18" charset="0"/>
              </a:rPr>
              <a:t>Bảo vệ tài sản/Sỡ hữu trí tuệ</a:t>
            </a:r>
            <a:endParaRPr lang="en-US" sz="1200" b="1"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18562733"/>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id="{0CF6C01B-7CB5-4098-BF13-13FE5B7CD6ED}"/>
              </a:ext>
            </a:extLst>
          </p:cNvPr>
          <p:cNvSpPr/>
          <p:nvPr/>
        </p:nvSpPr>
        <p:spPr>
          <a:xfrm>
            <a:off x="507868" y="1397005"/>
            <a:ext cx="203147"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897233" y="2012565"/>
            <a:ext cx="5078677" cy="861752"/>
          </a:xfrm>
          <a:prstGeom prst="rect">
            <a:avLst/>
          </a:prstGeom>
          <a:noFill/>
          <a:ln>
            <a:noFill/>
          </a:ln>
        </p:spPr>
        <p:txBody>
          <a:bodyPr wrap="square" lIns="121899" tIns="60949" rIns="121899" bIns="60949" rtlCol="0" anchor="ctr">
            <a:spAutoFit/>
          </a:bodyPr>
          <a:lstStyle/>
          <a:p>
            <a:r>
              <a:rPr lang="en-US" sz="1600" dirty="0"/>
              <a:t>         </a:t>
            </a:r>
            <a:r>
              <a:rPr lang="vi-VN" sz="1600" dirty="0"/>
              <a:t>Sàn giao dịch tiền điện tử (cryptocurrency) là một thị trường được tổ chức cho việc trao đổi giữa các loại tiền mã hóa. </a:t>
            </a:r>
            <a:endParaRPr lang="en-US" sz="1600" dirty="0"/>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7237412" y="0"/>
            <a:ext cx="6323013"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dirty="0">
                <a:solidFill>
                  <a:srgbClr val="286FB7"/>
                </a:solidFill>
              </a:rPr>
              <a:t>SÀN GIAO DỊCH </a:t>
            </a:r>
            <a:r>
              <a:rPr lang="en-US" sz="3700" smtClean="0">
                <a:solidFill>
                  <a:srgbClr val="286FB7"/>
                </a:solidFill>
              </a:rPr>
              <a:t>ĐIỆN </a:t>
            </a:r>
            <a:r>
              <a:rPr lang="en-US" sz="3700">
                <a:solidFill>
                  <a:srgbClr val="286FB7"/>
                </a:solidFill>
              </a:rPr>
              <a:t>TỬ</a:t>
            </a:r>
            <a:endParaRPr lang="en-US" sz="3700" dirty="0">
              <a:solidFill>
                <a:srgbClr val="286FB7"/>
              </a:solidFill>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2000" b="-12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b="1" dirty="0">
                <a:solidFill>
                  <a:schemeClr val="bg1"/>
                </a:solidFill>
              </a:rPr>
              <a:t>NGUỒN LỢI CỦA </a:t>
            </a:r>
            <a:r>
              <a:rPr lang="en-US" sz="4000" b="1" dirty="0" smtClean="0">
                <a:solidFill>
                  <a:schemeClr val="bg1"/>
                </a:solidFill>
              </a:rPr>
              <a:t>SÀN</a:t>
            </a:r>
            <a:endParaRPr lang="en-US" sz="4000" dirty="0">
              <a:solidFill>
                <a:schemeClr val="bg1"/>
              </a:solidFill>
            </a:endParaRPr>
          </a:p>
        </p:txBody>
      </p:sp>
      <p:sp>
        <p:nvSpPr>
          <p:cNvPr id="15" name="Oval 14"/>
          <p:cNvSpPr/>
          <p:nvPr/>
        </p:nvSpPr>
        <p:spPr>
          <a:xfrm>
            <a:off x="4535094" y="1869159"/>
            <a:ext cx="3235717" cy="3225427"/>
          </a:xfrm>
          <a:prstGeom prst="ellipse">
            <a:avLst/>
          </a:prstGeom>
          <a:noFill/>
          <a:ln w="19050">
            <a:solidFill>
              <a:srgbClr val="2464A4"/>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2000"/>
          </a:p>
        </p:txBody>
      </p:sp>
      <p:sp>
        <p:nvSpPr>
          <p:cNvPr id="16" name="Oval 15"/>
          <p:cNvSpPr/>
          <p:nvPr/>
        </p:nvSpPr>
        <p:spPr>
          <a:xfrm>
            <a:off x="4301685" y="1753327"/>
            <a:ext cx="609441" cy="609600"/>
          </a:xfrm>
          <a:prstGeom prst="ellipse">
            <a:avLst/>
          </a:prstGeom>
          <a:solidFill>
            <a:srgbClr val="2464A4"/>
          </a:solidFill>
          <a:ln>
            <a:no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7" name="Oval 16"/>
          <p:cNvSpPr/>
          <p:nvPr/>
        </p:nvSpPr>
        <p:spPr>
          <a:xfrm>
            <a:off x="3692244" y="3188508"/>
            <a:ext cx="609441" cy="609600"/>
          </a:xfrm>
          <a:prstGeom prst="ellipse">
            <a:avLst/>
          </a:prstGeom>
          <a:solidFill>
            <a:srgbClr val="2464A4"/>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8" name="Oval 17"/>
          <p:cNvSpPr/>
          <p:nvPr/>
        </p:nvSpPr>
        <p:spPr>
          <a:xfrm>
            <a:off x="4301685" y="4605420"/>
            <a:ext cx="609441" cy="609600"/>
          </a:xfrm>
          <a:prstGeom prst="ellipse">
            <a:avLst/>
          </a:prstGeom>
          <a:solidFill>
            <a:srgbClr val="2464A4"/>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9" name="Oval 18"/>
          <p:cNvSpPr/>
          <p:nvPr/>
        </p:nvSpPr>
        <p:spPr>
          <a:xfrm>
            <a:off x="7593194" y="4605420"/>
            <a:ext cx="609441" cy="609600"/>
          </a:xfrm>
          <a:prstGeom prst="ellipse">
            <a:avLst/>
          </a:prstGeom>
          <a:solidFill>
            <a:srgbClr val="2464A4"/>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20" name="Oval 19"/>
          <p:cNvSpPr/>
          <p:nvPr/>
        </p:nvSpPr>
        <p:spPr>
          <a:xfrm>
            <a:off x="8196775" y="3188508"/>
            <a:ext cx="609441" cy="609600"/>
          </a:xfrm>
          <a:prstGeom prst="ellipse">
            <a:avLst/>
          </a:prstGeom>
          <a:solidFill>
            <a:srgbClr val="2464A4"/>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21" name="Oval 20"/>
          <p:cNvSpPr/>
          <p:nvPr/>
        </p:nvSpPr>
        <p:spPr>
          <a:xfrm>
            <a:off x="7593194" y="1753327"/>
            <a:ext cx="609441" cy="609600"/>
          </a:xfrm>
          <a:prstGeom prst="ellipse">
            <a:avLst/>
          </a:prstGeom>
          <a:solidFill>
            <a:srgbClr val="2464A4"/>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43" name="Freeform 9"/>
          <p:cNvSpPr>
            <a:spLocks/>
          </p:cNvSpPr>
          <p:nvPr/>
        </p:nvSpPr>
        <p:spPr bwMode="auto">
          <a:xfrm>
            <a:off x="7760366" y="2009444"/>
            <a:ext cx="272980" cy="247651"/>
          </a:xfrm>
          <a:custGeom>
            <a:avLst/>
            <a:gdLst/>
            <a:ahLst/>
            <a:cxnLst>
              <a:cxn ang="0">
                <a:pos x="66" y="58"/>
              </a:cxn>
              <a:cxn ang="0">
                <a:pos x="58" y="58"/>
              </a:cxn>
              <a:cxn ang="0">
                <a:pos x="58" y="0"/>
              </a:cxn>
              <a:cxn ang="0">
                <a:pos x="44" y="0"/>
              </a:cxn>
              <a:cxn ang="0">
                <a:pos x="44" y="58"/>
              </a:cxn>
              <a:cxn ang="0">
                <a:pos x="37" y="58"/>
              </a:cxn>
              <a:cxn ang="0">
                <a:pos x="37" y="0"/>
              </a:cxn>
              <a:cxn ang="0">
                <a:pos x="22" y="0"/>
              </a:cxn>
              <a:cxn ang="0">
                <a:pos x="22" y="58"/>
              </a:cxn>
              <a:cxn ang="0">
                <a:pos x="15" y="58"/>
              </a:cxn>
              <a:cxn ang="0">
                <a:pos x="15" y="0"/>
              </a:cxn>
              <a:cxn ang="0">
                <a:pos x="0" y="0"/>
              </a:cxn>
              <a:cxn ang="0">
                <a:pos x="0" y="69"/>
              </a:cxn>
              <a:cxn ang="0">
                <a:pos x="4" y="72"/>
              </a:cxn>
              <a:cxn ang="0">
                <a:pos x="77" y="72"/>
              </a:cxn>
              <a:cxn ang="0">
                <a:pos x="80" y="69"/>
              </a:cxn>
              <a:cxn ang="0">
                <a:pos x="80" y="0"/>
              </a:cxn>
              <a:cxn ang="0">
                <a:pos x="66" y="0"/>
              </a:cxn>
              <a:cxn ang="0">
                <a:pos x="66" y="58"/>
              </a:cxn>
            </a:cxnLst>
            <a:rect l="0" t="0" r="r" b="b"/>
            <a:pathLst>
              <a:path w="80" h="72">
                <a:moveTo>
                  <a:pt x="66" y="58"/>
                </a:moveTo>
                <a:cubicBezTo>
                  <a:pt x="58" y="58"/>
                  <a:pt x="58" y="58"/>
                  <a:pt x="58" y="58"/>
                </a:cubicBezTo>
                <a:cubicBezTo>
                  <a:pt x="58" y="0"/>
                  <a:pt x="58" y="0"/>
                  <a:pt x="58" y="0"/>
                </a:cubicBezTo>
                <a:cubicBezTo>
                  <a:pt x="44" y="0"/>
                  <a:pt x="44" y="0"/>
                  <a:pt x="44" y="0"/>
                </a:cubicBezTo>
                <a:cubicBezTo>
                  <a:pt x="44" y="58"/>
                  <a:pt x="44" y="58"/>
                  <a:pt x="44" y="58"/>
                </a:cubicBezTo>
                <a:cubicBezTo>
                  <a:pt x="37" y="58"/>
                  <a:pt x="37" y="58"/>
                  <a:pt x="37" y="58"/>
                </a:cubicBezTo>
                <a:cubicBezTo>
                  <a:pt x="37" y="0"/>
                  <a:pt x="37" y="0"/>
                  <a:pt x="37" y="0"/>
                </a:cubicBezTo>
                <a:cubicBezTo>
                  <a:pt x="22" y="0"/>
                  <a:pt x="22" y="0"/>
                  <a:pt x="22" y="0"/>
                </a:cubicBezTo>
                <a:cubicBezTo>
                  <a:pt x="22" y="58"/>
                  <a:pt x="22" y="58"/>
                  <a:pt x="22" y="58"/>
                </a:cubicBezTo>
                <a:cubicBezTo>
                  <a:pt x="15" y="58"/>
                  <a:pt x="15" y="58"/>
                  <a:pt x="15" y="58"/>
                </a:cubicBezTo>
                <a:cubicBezTo>
                  <a:pt x="15" y="0"/>
                  <a:pt x="15" y="0"/>
                  <a:pt x="15" y="0"/>
                </a:cubicBezTo>
                <a:cubicBezTo>
                  <a:pt x="0" y="0"/>
                  <a:pt x="0" y="0"/>
                  <a:pt x="0" y="0"/>
                </a:cubicBezTo>
                <a:cubicBezTo>
                  <a:pt x="0" y="69"/>
                  <a:pt x="0" y="69"/>
                  <a:pt x="0" y="69"/>
                </a:cubicBezTo>
                <a:cubicBezTo>
                  <a:pt x="0" y="71"/>
                  <a:pt x="2" y="72"/>
                  <a:pt x="4" y="72"/>
                </a:cubicBezTo>
                <a:cubicBezTo>
                  <a:pt x="77" y="72"/>
                  <a:pt x="77" y="72"/>
                  <a:pt x="77" y="72"/>
                </a:cubicBezTo>
                <a:cubicBezTo>
                  <a:pt x="79" y="72"/>
                  <a:pt x="80" y="71"/>
                  <a:pt x="80" y="69"/>
                </a:cubicBezTo>
                <a:cubicBezTo>
                  <a:pt x="80" y="0"/>
                  <a:pt x="80" y="0"/>
                  <a:pt x="80" y="0"/>
                </a:cubicBezTo>
                <a:cubicBezTo>
                  <a:pt x="66" y="0"/>
                  <a:pt x="66" y="0"/>
                  <a:pt x="66" y="0"/>
                </a:cubicBezTo>
                <a:lnTo>
                  <a:pt x="66" y="58"/>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4" name="Freeform 10"/>
          <p:cNvSpPr>
            <a:spLocks noEditPoints="1"/>
          </p:cNvSpPr>
          <p:nvPr/>
        </p:nvSpPr>
        <p:spPr bwMode="auto">
          <a:xfrm>
            <a:off x="7711696" y="1859164"/>
            <a:ext cx="372436" cy="122767"/>
          </a:xfrm>
          <a:custGeom>
            <a:avLst/>
            <a:gdLst/>
            <a:ahLst/>
            <a:cxnLst>
              <a:cxn ang="0">
                <a:pos x="101" y="15"/>
              </a:cxn>
              <a:cxn ang="0">
                <a:pos x="72" y="15"/>
              </a:cxn>
              <a:cxn ang="0">
                <a:pos x="72" y="4"/>
              </a:cxn>
              <a:cxn ang="0">
                <a:pos x="69" y="0"/>
              </a:cxn>
              <a:cxn ang="0">
                <a:pos x="40" y="0"/>
              </a:cxn>
              <a:cxn ang="0">
                <a:pos x="36" y="4"/>
              </a:cxn>
              <a:cxn ang="0">
                <a:pos x="36" y="15"/>
              </a:cxn>
              <a:cxn ang="0">
                <a:pos x="7" y="15"/>
              </a:cxn>
              <a:cxn ang="0">
                <a:pos x="0" y="22"/>
              </a:cxn>
              <a:cxn ang="0">
                <a:pos x="0" y="29"/>
              </a:cxn>
              <a:cxn ang="0">
                <a:pos x="7" y="36"/>
              </a:cxn>
              <a:cxn ang="0">
                <a:pos x="101" y="36"/>
              </a:cxn>
              <a:cxn ang="0">
                <a:pos x="109" y="29"/>
              </a:cxn>
              <a:cxn ang="0">
                <a:pos x="109" y="22"/>
              </a:cxn>
              <a:cxn ang="0">
                <a:pos x="101" y="15"/>
              </a:cxn>
              <a:cxn ang="0">
                <a:pos x="43" y="15"/>
              </a:cxn>
              <a:cxn ang="0">
                <a:pos x="43" y="7"/>
              </a:cxn>
              <a:cxn ang="0">
                <a:pos x="65" y="7"/>
              </a:cxn>
              <a:cxn ang="0">
                <a:pos x="65" y="15"/>
              </a:cxn>
              <a:cxn ang="0">
                <a:pos x="43" y="15"/>
              </a:cxn>
            </a:cxnLst>
            <a:rect l="0" t="0" r="r" b="b"/>
            <a:pathLst>
              <a:path w="109" h="36">
                <a:moveTo>
                  <a:pt x="101" y="15"/>
                </a:moveTo>
                <a:cubicBezTo>
                  <a:pt x="72" y="15"/>
                  <a:pt x="72" y="15"/>
                  <a:pt x="72" y="15"/>
                </a:cubicBezTo>
                <a:cubicBezTo>
                  <a:pt x="72" y="4"/>
                  <a:pt x="72" y="4"/>
                  <a:pt x="72" y="4"/>
                </a:cubicBezTo>
                <a:cubicBezTo>
                  <a:pt x="72" y="2"/>
                  <a:pt x="71" y="0"/>
                  <a:pt x="69" y="0"/>
                </a:cubicBezTo>
                <a:cubicBezTo>
                  <a:pt x="40" y="0"/>
                  <a:pt x="40" y="0"/>
                  <a:pt x="40" y="0"/>
                </a:cubicBezTo>
                <a:cubicBezTo>
                  <a:pt x="38" y="0"/>
                  <a:pt x="36" y="2"/>
                  <a:pt x="36" y="4"/>
                </a:cubicBezTo>
                <a:cubicBezTo>
                  <a:pt x="36" y="15"/>
                  <a:pt x="36" y="15"/>
                  <a:pt x="36" y="15"/>
                </a:cubicBezTo>
                <a:cubicBezTo>
                  <a:pt x="7" y="15"/>
                  <a:pt x="7" y="15"/>
                  <a:pt x="7" y="15"/>
                </a:cubicBezTo>
                <a:cubicBezTo>
                  <a:pt x="3" y="15"/>
                  <a:pt x="0" y="18"/>
                  <a:pt x="0" y="22"/>
                </a:cubicBezTo>
                <a:cubicBezTo>
                  <a:pt x="0" y="29"/>
                  <a:pt x="0" y="29"/>
                  <a:pt x="0" y="29"/>
                </a:cubicBezTo>
                <a:cubicBezTo>
                  <a:pt x="0" y="33"/>
                  <a:pt x="3" y="36"/>
                  <a:pt x="7" y="36"/>
                </a:cubicBezTo>
                <a:cubicBezTo>
                  <a:pt x="101" y="36"/>
                  <a:pt x="101" y="36"/>
                  <a:pt x="101" y="36"/>
                </a:cubicBezTo>
                <a:cubicBezTo>
                  <a:pt x="105" y="36"/>
                  <a:pt x="109" y="33"/>
                  <a:pt x="109" y="29"/>
                </a:cubicBezTo>
                <a:cubicBezTo>
                  <a:pt x="109" y="22"/>
                  <a:pt x="109" y="22"/>
                  <a:pt x="109" y="22"/>
                </a:cubicBezTo>
                <a:cubicBezTo>
                  <a:pt x="109" y="18"/>
                  <a:pt x="105" y="15"/>
                  <a:pt x="101" y="15"/>
                </a:cubicBezTo>
                <a:close/>
                <a:moveTo>
                  <a:pt x="43" y="15"/>
                </a:moveTo>
                <a:cubicBezTo>
                  <a:pt x="43" y="7"/>
                  <a:pt x="43" y="7"/>
                  <a:pt x="43" y="7"/>
                </a:cubicBezTo>
                <a:cubicBezTo>
                  <a:pt x="65" y="7"/>
                  <a:pt x="65" y="7"/>
                  <a:pt x="65" y="7"/>
                </a:cubicBezTo>
                <a:cubicBezTo>
                  <a:pt x="65" y="15"/>
                  <a:pt x="65" y="15"/>
                  <a:pt x="65" y="15"/>
                </a:cubicBezTo>
                <a:lnTo>
                  <a:pt x="43" y="15"/>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5" name="Freeform 18"/>
          <p:cNvSpPr>
            <a:spLocks noEditPoints="1"/>
          </p:cNvSpPr>
          <p:nvPr/>
        </p:nvSpPr>
        <p:spPr bwMode="auto">
          <a:xfrm>
            <a:off x="8365006" y="3308101"/>
            <a:ext cx="272980" cy="370417"/>
          </a:xfrm>
          <a:custGeom>
            <a:avLst/>
            <a:gdLst/>
            <a:ahLst/>
            <a:cxnLst>
              <a:cxn ang="0">
                <a:pos x="73" y="43"/>
              </a:cxn>
              <a:cxn ang="0">
                <a:pos x="73" y="33"/>
              </a:cxn>
              <a:cxn ang="0">
                <a:pos x="40" y="0"/>
              </a:cxn>
              <a:cxn ang="0">
                <a:pos x="7" y="33"/>
              </a:cxn>
              <a:cxn ang="0">
                <a:pos x="7" y="43"/>
              </a:cxn>
              <a:cxn ang="0">
                <a:pos x="0" y="43"/>
              </a:cxn>
              <a:cxn ang="0">
                <a:pos x="0" y="108"/>
              </a:cxn>
              <a:cxn ang="0">
                <a:pos x="80" y="108"/>
              </a:cxn>
              <a:cxn ang="0">
                <a:pos x="80" y="43"/>
              </a:cxn>
              <a:cxn ang="0">
                <a:pos x="73" y="43"/>
              </a:cxn>
              <a:cxn ang="0">
                <a:pos x="45" y="94"/>
              </a:cxn>
              <a:cxn ang="0">
                <a:pos x="33" y="94"/>
              </a:cxn>
              <a:cxn ang="0">
                <a:pos x="36" y="77"/>
              </a:cxn>
              <a:cxn ang="0">
                <a:pos x="33" y="72"/>
              </a:cxn>
              <a:cxn ang="0">
                <a:pos x="39" y="66"/>
              </a:cxn>
              <a:cxn ang="0">
                <a:pos x="45" y="72"/>
              </a:cxn>
              <a:cxn ang="0">
                <a:pos x="42" y="77"/>
              </a:cxn>
              <a:cxn ang="0">
                <a:pos x="45" y="94"/>
              </a:cxn>
              <a:cxn ang="0">
                <a:pos x="58" y="43"/>
              </a:cxn>
              <a:cxn ang="0">
                <a:pos x="22" y="43"/>
              </a:cxn>
              <a:cxn ang="0">
                <a:pos x="22" y="33"/>
              </a:cxn>
              <a:cxn ang="0">
                <a:pos x="40" y="15"/>
              </a:cxn>
              <a:cxn ang="0">
                <a:pos x="58" y="33"/>
              </a:cxn>
              <a:cxn ang="0">
                <a:pos x="58" y="43"/>
              </a:cxn>
            </a:cxnLst>
            <a:rect l="0" t="0" r="r" b="b"/>
            <a:pathLst>
              <a:path w="80" h="108">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6" name="Freeform 60"/>
          <p:cNvSpPr>
            <a:spLocks noEditPoints="1"/>
          </p:cNvSpPr>
          <p:nvPr/>
        </p:nvSpPr>
        <p:spPr bwMode="auto">
          <a:xfrm>
            <a:off x="4406433" y="1860223"/>
            <a:ext cx="399946" cy="395817"/>
          </a:xfrm>
          <a:custGeom>
            <a:avLst/>
            <a:gdLst/>
            <a:ahLst/>
            <a:cxnLst>
              <a:cxn ang="0">
                <a:pos x="101" y="47"/>
              </a:cxn>
              <a:cxn ang="0">
                <a:pos x="65" y="83"/>
              </a:cxn>
              <a:cxn ang="0">
                <a:pos x="34" y="83"/>
              </a:cxn>
              <a:cxn ang="0">
                <a:pos x="34" y="51"/>
              </a:cxn>
              <a:cxn ang="0">
                <a:pos x="69" y="15"/>
              </a:cxn>
              <a:cxn ang="0">
                <a:pos x="53" y="0"/>
              </a:cxn>
              <a:cxn ang="0">
                <a:pos x="18" y="35"/>
              </a:cxn>
              <a:cxn ang="0">
                <a:pos x="18" y="98"/>
              </a:cxn>
              <a:cxn ang="0">
                <a:pos x="81" y="98"/>
              </a:cxn>
              <a:cxn ang="0">
                <a:pos x="117" y="63"/>
              </a:cxn>
              <a:cxn ang="0">
                <a:pos x="101" y="47"/>
              </a:cxn>
              <a:cxn ang="0">
                <a:pos x="53" y="8"/>
              </a:cxn>
              <a:cxn ang="0">
                <a:pos x="61" y="15"/>
              </a:cxn>
              <a:cxn ang="0">
                <a:pos x="49" y="27"/>
              </a:cxn>
              <a:cxn ang="0">
                <a:pos x="41" y="19"/>
              </a:cxn>
              <a:cxn ang="0">
                <a:pos x="53" y="8"/>
              </a:cxn>
              <a:cxn ang="0">
                <a:pos x="89" y="67"/>
              </a:cxn>
              <a:cxn ang="0">
                <a:pos x="101" y="55"/>
              </a:cxn>
              <a:cxn ang="0">
                <a:pos x="109" y="63"/>
              </a:cxn>
              <a:cxn ang="0">
                <a:pos x="97" y="75"/>
              </a:cxn>
              <a:cxn ang="0">
                <a:pos x="89" y="67"/>
              </a:cxn>
            </a:cxnLst>
            <a:rect l="0" t="0" r="r" b="b"/>
            <a:pathLst>
              <a:path w="117" h="116">
                <a:moveTo>
                  <a:pt x="101" y="47"/>
                </a:moveTo>
                <a:cubicBezTo>
                  <a:pt x="65" y="83"/>
                  <a:pt x="65" y="83"/>
                  <a:pt x="65" y="83"/>
                </a:cubicBezTo>
                <a:cubicBezTo>
                  <a:pt x="56" y="91"/>
                  <a:pt x="42" y="91"/>
                  <a:pt x="34" y="83"/>
                </a:cubicBezTo>
                <a:cubicBezTo>
                  <a:pt x="25" y="74"/>
                  <a:pt x="25" y="60"/>
                  <a:pt x="34" y="51"/>
                </a:cubicBezTo>
                <a:cubicBezTo>
                  <a:pt x="69" y="15"/>
                  <a:pt x="69" y="15"/>
                  <a:pt x="69" y="15"/>
                </a:cubicBezTo>
                <a:cubicBezTo>
                  <a:pt x="53" y="0"/>
                  <a:pt x="53" y="0"/>
                  <a:pt x="53" y="0"/>
                </a:cubicBezTo>
                <a:cubicBezTo>
                  <a:pt x="18" y="35"/>
                  <a:pt x="18" y="35"/>
                  <a:pt x="18" y="35"/>
                </a:cubicBezTo>
                <a:cubicBezTo>
                  <a:pt x="0" y="53"/>
                  <a:pt x="0" y="81"/>
                  <a:pt x="18" y="98"/>
                </a:cubicBezTo>
                <a:cubicBezTo>
                  <a:pt x="35" y="116"/>
                  <a:pt x="64" y="116"/>
                  <a:pt x="81" y="98"/>
                </a:cubicBezTo>
                <a:cubicBezTo>
                  <a:pt x="117" y="63"/>
                  <a:pt x="117" y="63"/>
                  <a:pt x="117" y="63"/>
                </a:cubicBezTo>
                <a:lnTo>
                  <a:pt x="101" y="47"/>
                </a:lnTo>
                <a:close/>
                <a:moveTo>
                  <a:pt x="53" y="8"/>
                </a:moveTo>
                <a:cubicBezTo>
                  <a:pt x="61" y="15"/>
                  <a:pt x="61" y="15"/>
                  <a:pt x="61" y="15"/>
                </a:cubicBezTo>
                <a:cubicBezTo>
                  <a:pt x="49" y="27"/>
                  <a:pt x="49" y="27"/>
                  <a:pt x="49" y="27"/>
                </a:cubicBezTo>
                <a:cubicBezTo>
                  <a:pt x="41" y="19"/>
                  <a:pt x="41" y="19"/>
                  <a:pt x="41" y="19"/>
                </a:cubicBezTo>
                <a:lnTo>
                  <a:pt x="53" y="8"/>
                </a:lnTo>
                <a:close/>
                <a:moveTo>
                  <a:pt x="89" y="67"/>
                </a:moveTo>
                <a:cubicBezTo>
                  <a:pt x="101" y="55"/>
                  <a:pt x="101" y="55"/>
                  <a:pt x="101" y="55"/>
                </a:cubicBezTo>
                <a:cubicBezTo>
                  <a:pt x="109" y="63"/>
                  <a:pt x="109" y="63"/>
                  <a:pt x="109" y="63"/>
                </a:cubicBezTo>
                <a:cubicBezTo>
                  <a:pt x="97" y="75"/>
                  <a:pt x="97" y="75"/>
                  <a:pt x="97" y="75"/>
                </a:cubicBezTo>
                <a:lnTo>
                  <a:pt x="89" y="6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7" name="Freeform 107"/>
          <p:cNvSpPr>
            <a:spLocks/>
          </p:cNvSpPr>
          <p:nvPr/>
        </p:nvSpPr>
        <p:spPr bwMode="auto">
          <a:xfrm>
            <a:off x="3812865" y="3299634"/>
            <a:ext cx="368204" cy="387351"/>
          </a:xfrm>
          <a:custGeom>
            <a:avLst/>
            <a:gdLst/>
            <a:ahLst/>
            <a:cxnLst>
              <a:cxn ang="0">
                <a:pos x="104" y="88"/>
              </a:cxn>
              <a:cxn ang="0">
                <a:pos x="103" y="87"/>
              </a:cxn>
              <a:cxn ang="0">
                <a:pos x="78" y="76"/>
              </a:cxn>
              <a:cxn ang="0">
                <a:pos x="77" y="76"/>
              </a:cxn>
              <a:cxn ang="0">
                <a:pos x="64" y="86"/>
              </a:cxn>
              <a:cxn ang="0">
                <a:pos x="41" y="67"/>
              </a:cxn>
              <a:cxn ang="0">
                <a:pos x="26" y="44"/>
              </a:cxn>
              <a:cxn ang="0">
                <a:pos x="37" y="30"/>
              </a:cxn>
              <a:cxn ang="0">
                <a:pos x="30" y="4"/>
              </a:cxn>
              <a:cxn ang="0">
                <a:pos x="29" y="4"/>
              </a:cxn>
              <a:cxn ang="0">
                <a:pos x="18" y="0"/>
              </a:cxn>
              <a:cxn ang="0">
                <a:pos x="16" y="2"/>
              </a:cxn>
              <a:cxn ang="0">
                <a:pos x="3" y="14"/>
              </a:cxn>
              <a:cxn ang="0">
                <a:pos x="26" y="83"/>
              </a:cxn>
              <a:cxn ang="0">
                <a:pos x="89" y="113"/>
              </a:cxn>
              <a:cxn ang="0">
                <a:pos x="89" y="113"/>
              </a:cxn>
              <a:cxn ang="0">
                <a:pos x="90" y="112"/>
              </a:cxn>
              <a:cxn ang="0">
                <a:pos x="104" y="101"/>
              </a:cxn>
              <a:cxn ang="0">
                <a:pos x="104" y="88"/>
              </a:cxn>
            </a:cxnLst>
            <a:rect l="0" t="0" r="r" b="b"/>
            <a:pathLst>
              <a:path w="108" h="114">
                <a:moveTo>
                  <a:pt x="104" y="88"/>
                </a:moveTo>
                <a:cubicBezTo>
                  <a:pt x="103" y="87"/>
                  <a:pt x="103" y="87"/>
                  <a:pt x="103" y="87"/>
                </a:cubicBezTo>
                <a:cubicBezTo>
                  <a:pt x="101" y="83"/>
                  <a:pt x="80" y="76"/>
                  <a:pt x="78" y="76"/>
                </a:cubicBezTo>
                <a:cubicBezTo>
                  <a:pt x="77" y="76"/>
                  <a:pt x="77" y="76"/>
                  <a:pt x="77" y="76"/>
                </a:cubicBezTo>
                <a:cubicBezTo>
                  <a:pt x="74" y="77"/>
                  <a:pt x="70" y="80"/>
                  <a:pt x="64" y="86"/>
                </a:cubicBezTo>
                <a:cubicBezTo>
                  <a:pt x="56" y="82"/>
                  <a:pt x="46" y="73"/>
                  <a:pt x="41" y="67"/>
                </a:cubicBezTo>
                <a:cubicBezTo>
                  <a:pt x="35" y="61"/>
                  <a:pt x="29" y="51"/>
                  <a:pt x="26" y="44"/>
                </a:cubicBezTo>
                <a:cubicBezTo>
                  <a:pt x="34" y="37"/>
                  <a:pt x="37" y="34"/>
                  <a:pt x="37" y="30"/>
                </a:cubicBezTo>
                <a:cubicBezTo>
                  <a:pt x="38" y="29"/>
                  <a:pt x="34" y="7"/>
                  <a:pt x="30" y="4"/>
                </a:cubicBezTo>
                <a:cubicBezTo>
                  <a:pt x="29" y="4"/>
                  <a:pt x="29" y="4"/>
                  <a:pt x="29" y="4"/>
                </a:cubicBezTo>
                <a:cubicBezTo>
                  <a:pt x="26" y="2"/>
                  <a:pt x="23" y="0"/>
                  <a:pt x="18" y="0"/>
                </a:cubicBezTo>
                <a:cubicBezTo>
                  <a:pt x="17" y="1"/>
                  <a:pt x="16" y="1"/>
                  <a:pt x="16" y="2"/>
                </a:cubicBezTo>
                <a:cubicBezTo>
                  <a:pt x="13" y="3"/>
                  <a:pt x="6" y="8"/>
                  <a:pt x="3" y="14"/>
                </a:cubicBezTo>
                <a:cubicBezTo>
                  <a:pt x="1" y="18"/>
                  <a:pt x="0" y="53"/>
                  <a:pt x="26" y="83"/>
                </a:cubicBezTo>
                <a:cubicBezTo>
                  <a:pt x="52" y="112"/>
                  <a:pt x="84" y="114"/>
                  <a:pt x="89" y="113"/>
                </a:cubicBezTo>
                <a:cubicBezTo>
                  <a:pt x="89" y="113"/>
                  <a:pt x="89" y="113"/>
                  <a:pt x="89" y="113"/>
                </a:cubicBezTo>
                <a:cubicBezTo>
                  <a:pt x="90" y="112"/>
                  <a:pt x="90" y="112"/>
                  <a:pt x="90" y="112"/>
                </a:cubicBezTo>
                <a:cubicBezTo>
                  <a:pt x="96" y="110"/>
                  <a:pt x="102" y="104"/>
                  <a:pt x="104" y="101"/>
                </a:cubicBezTo>
                <a:cubicBezTo>
                  <a:pt x="108" y="97"/>
                  <a:pt x="105" y="91"/>
                  <a:pt x="104" y="88"/>
                </a:cubicBez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8" name="Freeform 153"/>
          <p:cNvSpPr>
            <a:spLocks/>
          </p:cNvSpPr>
          <p:nvPr/>
        </p:nvSpPr>
        <p:spPr bwMode="auto">
          <a:xfrm>
            <a:off x="7705350" y="4718662"/>
            <a:ext cx="385133" cy="383117"/>
          </a:xfrm>
          <a:custGeom>
            <a:avLst/>
            <a:gdLst/>
            <a:ahLst/>
            <a:cxnLst>
              <a:cxn ang="0">
                <a:pos x="91" y="89"/>
              </a:cxn>
              <a:cxn ang="0">
                <a:pos x="80" y="98"/>
              </a:cxn>
              <a:cxn ang="0">
                <a:pos x="43" y="98"/>
              </a:cxn>
              <a:cxn ang="0">
                <a:pos x="38" y="91"/>
              </a:cxn>
              <a:cxn ang="0">
                <a:pos x="43" y="76"/>
              </a:cxn>
              <a:cxn ang="0">
                <a:pos x="101" y="76"/>
              </a:cxn>
              <a:cxn ang="0">
                <a:pos x="113" y="26"/>
              </a:cxn>
              <a:cxn ang="0">
                <a:pos x="21" y="13"/>
              </a:cxn>
              <a:cxn ang="0">
                <a:pos x="13" y="8"/>
              </a:cxn>
              <a:cxn ang="0">
                <a:pos x="14" y="7"/>
              </a:cxn>
              <a:cxn ang="0">
                <a:pos x="7" y="0"/>
              </a:cxn>
              <a:cxn ang="0">
                <a:pos x="0" y="7"/>
              </a:cxn>
              <a:cxn ang="0">
                <a:pos x="7" y="14"/>
              </a:cxn>
              <a:cxn ang="0">
                <a:pos x="8" y="14"/>
              </a:cxn>
              <a:cxn ang="0">
                <a:pos x="17" y="19"/>
              </a:cxn>
              <a:cxn ang="0">
                <a:pos x="31" y="76"/>
              </a:cxn>
              <a:cxn ang="0">
                <a:pos x="35" y="76"/>
              </a:cxn>
              <a:cxn ang="0">
                <a:pos x="31" y="88"/>
              </a:cxn>
              <a:cxn ang="0">
                <a:pos x="31" y="88"/>
              </a:cxn>
              <a:cxn ang="0">
                <a:pos x="19" y="100"/>
              </a:cxn>
              <a:cxn ang="0">
                <a:pos x="31" y="112"/>
              </a:cxn>
              <a:cxn ang="0">
                <a:pos x="42" y="105"/>
              </a:cxn>
              <a:cxn ang="0">
                <a:pos x="80" y="105"/>
              </a:cxn>
              <a:cxn ang="0">
                <a:pos x="91" y="112"/>
              </a:cxn>
              <a:cxn ang="0">
                <a:pos x="103" y="101"/>
              </a:cxn>
              <a:cxn ang="0">
                <a:pos x="91" y="89"/>
              </a:cxn>
            </a:cxnLst>
            <a:rect l="0" t="0" r="r" b="b"/>
            <a:pathLst>
              <a:path w="113" h="112">
                <a:moveTo>
                  <a:pt x="91" y="89"/>
                </a:moveTo>
                <a:cubicBezTo>
                  <a:pt x="86" y="89"/>
                  <a:pt x="81" y="93"/>
                  <a:pt x="80" y="98"/>
                </a:cubicBezTo>
                <a:cubicBezTo>
                  <a:pt x="43" y="98"/>
                  <a:pt x="43" y="98"/>
                  <a:pt x="43" y="98"/>
                </a:cubicBezTo>
                <a:cubicBezTo>
                  <a:pt x="42" y="95"/>
                  <a:pt x="41" y="92"/>
                  <a:pt x="38" y="91"/>
                </a:cubicBezTo>
                <a:cubicBezTo>
                  <a:pt x="43" y="76"/>
                  <a:pt x="43" y="76"/>
                  <a:pt x="43" y="76"/>
                </a:cubicBezTo>
                <a:cubicBezTo>
                  <a:pt x="101" y="76"/>
                  <a:pt x="101" y="76"/>
                  <a:pt x="101" y="76"/>
                </a:cubicBezTo>
                <a:cubicBezTo>
                  <a:pt x="113" y="26"/>
                  <a:pt x="113" y="26"/>
                  <a:pt x="113" y="26"/>
                </a:cubicBezTo>
                <a:cubicBezTo>
                  <a:pt x="21" y="13"/>
                  <a:pt x="21" y="13"/>
                  <a:pt x="21" y="13"/>
                </a:cubicBezTo>
                <a:cubicBezTo>
                  <a:pt x="13" y="8"/>
                  <a:pt x="13" y="8"/>
                  <a:pt x="13" y="8"/>
                </a:cubicBezTo>
                <a:cubicBezTo>
                  <a:pt x="14" y="7"/>
                  <a:pt x="14" y="7"/>
                  <a:pt x="14" y="7"/>
                </a:cubicBezTo>
                <a:cubicBezTo>
                  <a:pt x="14" y="3"/>
                  <a:pt x="10" y="0"/>
                  <a:pt x="7" y="0"/>
                </a:cubicBezTo>
                <a:cubicBezTo>
                  <a:pt x="3" y="0"/>
                  <a:pt x="0" y="3"/>
                  <a:pt x="0" y="7"/>
                </a:cubicBezTo>
                <a:cubicBezTo>
                  <a:pt x="0" y="11"/>
                  <a:pt x="3" y="14"/>
                  <a:pt x="7" y="14"/>
                </a:cubicBezTo>
                <a:cubicBezTo>
                  <a:pt x="8" y="14"/>
                  <a:pt x="8" y="14"/>
                  <a:pt x="8" y="14"/>
                </a:cubicBezTo>
                <a:cubicBezTo>
                  <a:pt x="17" y="19"/>
                  <a:pt x="17" y="19"/>
                  <a:pt x="17" y="19"/>
                </a:cubicBezTo>
                <a:cubicBezTo>
                  <a:pt x="31" y="76"/>
                  <a:pt x="31" y="76"/>
                  <a:pt x="31" y="76"/>
                </a:cubicBezTo>
                <a:cubicBezTo>
                  <a:pt x="35" y="76"/>
                  <a:pt x="35" y="76"/>
                  <a:pt x="35" y="76"/>
                </a:cubicBezTo>
                <a:cubicBezTo>
                  <a:pt x="31" y="88"/>
                  <a:pt x="31" y="88"/>
                  <a:pt x="31" y="88"/>
                </a:cubicBezTo>
                <a:cubicBezTo>
                  <a:pt x="31" y="88"/>
                  <a:pt x="31" y="88"/>
                  <a:pt x="31" y="88"/>
                </a:cubicBezTo>
                <a:cubicBezTo>
                  <a:pt x="24" y="88"/>
                  <a:pt x="19" y="94"/>
                  <a:pt x="19" y="100"/>
                </a:cubicBezTo>
                <a:cubicBezTo>
                  <a:pt x="19" y="107"/>
                  <a:pt x="24" y="112"/>
                  <a:pt x="31" y="112"/>
                </a:cubicBezTo>
                <a:cubicBezTo>
                  <a:pt x="36" y="112"/>
                  <a:pt x="40" y="109"/>
                  <a:pt x="42" y="105"/>
                </a:cubicBezTo>
                <a:cubicBezTo>
                  <a:pt x="80" y="105"/>
                  <a:pt x="80" y="105"/>
                  <a:pt x="80" y="105"/>
                </a:cubicBezTo>
                <a:cubicBezTo>
                  <a:pt x="82" y="109"/>
                  <a:pt x="86" y="112"/>
                  <a:pt x="91" y="112"/>
                </a:cubicBezTo>
                <a:cubicBezTo>
                  <a:pt x="98" y="112"/>
                  <a:pt x="103" y="107"/>
                  <a:pt x="103" y="101"/>
                </a:cubicBezTo>
                <a:cubicBezTo>
                  <a:pt x="103" y="94"/>
                  <a:pt x="98" y="89"/>
                  <a:pt x="91" y="89"/>
                </a:cubicBez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9" name="Freeform 180"/>
          <p:cNvSpPr>
            <a:spLocks noEditPoints="1"/>
          </p:cNvSpPr>
          <p:nvPr/>
        </p:nvSpPr>
        <p:spPr bwMode="auto">
          <a:xfrm>
            <a:off x="4408551" y="4712315"/>
            <a:ext cx="395714" cy="395817"/>
          </a:xfrm>
          <a:custGeom>
            <a:avLst/>
            <a:gdLst/>
            <a:ahLst/>
            <a:cxnLst>
              <a:cxn ang="0">
                <a:pos x="58" y="0"/>
              </a:cxn>
              <a:cxn ang="0">
                <a:pos x="0" y="58"/>
              </a:cxn>
              <a:cxn ang="0">
                <a:pos x="58" y="116"/>
              </a:cxn>
              <a:cxn ang="0">
                <a:pos x="116" y="58"/>
              </a:cxn>
              <a:cxn ang="0">
                <a:pos x="58" y="0"/>
              </a:cxn>
              <a:cxn ang="0">
                <a:pos x="94" y="30"/>
              </a:cxn>
              <a:cxn ang="0">
                <a:pos x="103" y="56"/>
              </a:cxn>
              <a:cxn ang="0">
                <a:pos x="85" y="54"/>
              </a:cxn>
              <a:cxn ang="0">
                <a:pos x="85" y="54"/>
              </a:cxn>
              <a:cxn ang="0">
                <a:pos x="85" y="54"/>
              </a:cxn>
              <a:cxn ang="0">
                <a:pos x="72" y="55"/>
              </a:cxn>
              <a:cxn ang="0">
                <a:pos x="69" y="48"/>
              </a:cxn>
              <a:cxn ang="0">
                <a:pos x="94" y="30"/>
              </a:cxn>
              <a:cxn ang="0">
                <a:pos x="58" y="13"/>
              </a:cxn>
              <a:cxn ang="0">
                <a:pos x="86" y="23"/>
              </a:cxn>
              <a:cxn ang="0">
                <a:pos x="64" y="39"/>
              </a:cxn>
              <a:cxn ang="0">
                <a:pos x="48" y="14"/>
              </a:cxn>
              <a:cxn ang="0">
                <a:pos x="58" y="13"/>
              </a:cxn>
              <a:cxn ang="0">
                <a:pos x="38" y="18"/>
              </a:cxn>
              <a:cxn ang="0">
                <a:pos x="54" y="42"/>
              </a:cxn>
              <a:cxn ang="0">
                <a:pos x="18" y="47"/>
              </a:cxn>
              <a:cxn ang="0">
                <a:pos x="18" y="47"/>
              </a:cxn>
              <a:cxn ang="0">
                <a:pos x="18" y="47"/>
              </a:cxn>
              <a:cxn ang="0">
                <a:pos x="14" y="47"/>
              </a:cxn>
              <a:cxn ang="0">
                <a:pos x="38" y="18"/>
              </a:cxn>
              <a:cxn ang="0">
                <a:pos x="13" y="58"/>
              </a:cxn>
              <a:cxn ang="0">
                <a:pos x="13" y="58"/>
              </a:cxn>
              <a:cxn ang="0">
                <a:pos x="18" y="58"/>
              </a:cxn>
              <a:cxn ang="0">
                <a:pos x="18" y="58"/>
              </a:cxn>
              <a:cxn ang="0">
                <a:pos x="59" y="52"/>
              </a:cxn>
              <a:cxn ang="0">
                <a:pos x="61" y="58"/>
              </a:cxn>
              <a:cxn ang="0">
                <a:pos x="36" y="73"/>
              </a:cxn>
              <a:cxn ang="0">
                <a:pos x="23" y="88"/>
              </a:cxn>
              <a:cxn ang="0">
                <a:pos x="13" y="58"/>
              </a:cxn>
              <a:cxn ang="0">
                <a:pos x="58" y="104"/>
              </a:cxn>
              <a:cxn ang="0">
                <a:pos x="31" y="95"/>
              </a:cxn>
              <a:cxn ang="0">
                <a:pos x="42" y="82"/>
              </a:cxn>
              <a:cxn ang="0">
                <a:pos x="65" y="68"/>
              </a:cxn>
              <a:cxn ang="0">
                <a:pos x="74" y="101"/>
              </a:cxn>
              <a:cxn ang="0">
                <a:pos x="58" y="104"/>
              </a:cxn>
              <a:cxn ang="0">
                <a:pos x="84" y="96"/>
              </a:cxn>
              <a:cxn ang="0">
                <a:pos x="75" y="65"/>
              </a:cxn>
              <a:cxn ang="0">
                <a:pos x="85" y="65"/>
              </a:cxn>
              <a:cxn ang="0">
                <a:pos x="85" y="65"/>
              </a:cxn>
              <a:cxn ang="0">
                <a:pos x="85" y="65"/>
              </a:cxn>
              <a:cxn ang="0">
                <a:pos x="85" y="65"/>
              </a:cxn>
              <a:cxn ang="0">
                <a:pos x="103" y="67"/>
              </a:cxn>
              <a:cxn ang="0">
                <a:pos x="84" y="96"/>
              </a:cxn>
            </a:cxnLst>
            <a:rect l="0" t="0" r="r" b="b"/>
            <a:pathLst>
              <a:path w="116" h="116">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94" y="30"/>
                </a:moveTo>
                <a:cubicBezTo>
                  <a:pt x="99" y="38"/>
                  <a:pt x="103" y="47"/>
                  <a:pt x="103" y="56"/>
                </a:cubicBezTo>
                <a:cubicBezTo>
                  <a:pt x="97" y="55"/>
                  <a:pt x="91" y="54"/>
                  <a:pt x="85" y="54"/>
                </a:cubicBezTo>
                <a:cubicBezTo>
                  <a:pt x="85" y="54"/>
                  <a:pt x="85" y="54"/>
                  <a:pt x="85" y="54"/>
                </a:cubicBezTo>
                <a:cubicBezTo>
                  <a:pt x="85" y="54"/>
                  <a:pt x="85" y="54"/>
                  <a:pt x="85" y="54"/>
                </a:cubicBezTo>
                <a:cubicBezTo>
                  <a:pt x="80" y="54"/>
                  <a:pt x="76" y="55"/>
                  <a:pt x="72" y="55"/>
                </a:cubicBezTo>
                <a:cubicBezTo>
                  <a:pt x="71" y="53"/>
                  <a:pt x="70" y="51"/>
                  <a:pt x="69" y="48"/>
                </a:cubicBezTo>
                <a:cubicBezTo>
                  <a:pt x="78" y="44"/>
                  <a:pt x="87" y="39"/>
                  <a:pt x="94" y="30"/>
                </a:cubicBezTo>
                <a:close/>
                <a:moveTo>
                  <a:pt x="58" y="13"/>
                </a:moveTo>
                <a:cubicBezTo>
                  <a:pt x="69" y="13"/>
                  <a:pt x="79" y="17"/>
                  <a:pt x="86" y="23"/>
                </a:cubicBezTo>
                <a:cubicBezTo>
                  <a:pt x="80" y="30"/>
                  <a:pt x="73" y="35"/>
                  <a:pt x="64" y="39"/>
                </a:cubicBezTo>
                <a:cubicBezTo>
                  <a:pt x="58" y="27"/>
                  <a:pt x="52" y="19"/>
                  <a:pt x="48" y="14"/>
                </a:cubicBezTo>
                <a:cubicBezTo>
                  <a:pt x="52" y="13"/>
                  <a:pt x="55" y="13"/>
                  <a:pt x="58" y="13"/>
                </a:cubicBezTo>
                <a:close/>
                <a:moveTo>
                  <a:pt x="38" y="18"/>
                </a:moveTo>
                <a:cubicBezTo>
                  <a:pt x="41" y="22"/>
                  <a:pt x="47" y="30"/>
                  <a:pt x="54" y="42"/>
                </a:cubicBezTo>
                <a:cubicBezTo>
                  <a:pt x="41" y="47"/>
                  <a:pt x="27" y="47"/>
                  <a:pt x="18" y="47"/>
                </a:cubicBezTo>
                <a:cubicBezTo>
                  <a:pt x="18" y="47"/>
                  <a:pt x="18" y="47"/>
                  <a:pt x="18" y="47"/>
                </a:cubicBezTo>
                <a:cubicBezTo>
                  <a:pt x="18" y="47"/>
                  <a:pt x="18" y="47"/>
                  <a:pt x="18" y="47"/>
                </a:cubicBezTo>
                <a:cubicBezTo>
                  <a:pt x="16" y="47"/>
                  <a:pt x="15" y="47"/>
                  <a:pt x="14" y="47"/>
                </a:cubicBezTo>
                <a:cubicBezTo>
                  <a:pt x="17" y="34"/>
                  <a:pt x="26" y="24"/>
                  <a:pt x="38" y="18"/>
                </a:cubicBezTo>
                <a:close/>
                <a:moveTo>
                  <a:pt x="13" y="58"/>
                </a:moveTo>
                <a:cubicBezTo>
                  <a:pt x="13" y="58"/>
                  <a:pt x="13" y="58"/>
                  <a:pt x="13" y="58"/>
                </a:cubicBezTo>
                <a:cubicBezTo>
                  <a:pt x="14" y="58"/>
                  <a:pt x="16" y="58"/>
                  <a:pt x="18" y="58"/>
                </a:cubicBezTo>
                <a:cubicBezTo>
                  <a:pt x="18" y="58"/>
                  <a:pt x="18" y="58"/>
                  <a:pt x="18" y="58"/>
                </a:cubicBezTo>
                <a:cubicBezTo>
                  <a:pt x="27" y="58"/>
                  <a:pt x="43" y="57"/>
                  <a:pt x="59" y="52"/>
                </a:cubicBezTo>
                <a:cubicBezTo>
                  <a:pt x="60" y="54"/>
                  <a:pt x="61" y="56"/>
                  <a:pt x="61" y="58"/>
                </a:cubicBezTo>
                <a:cubicBezTo>
                  <a:pt x="51" y="61"/>
                  <a:pt x="42" y="67"/>
                  <a:pt x="36" y="73"/>
                </a:cubicBezTo>
                <a:cubicBezTo>
                  <a:pt x="30" y="78"/>
                  <a:pt x="26" y="84"/>
                  <a:pt x="23" y="88"/>
                </a:cubicBezTo>
                <a:cubicBezTo>
                  <a:pt x="17" y="80"/>
                  <a:pt x="13" y="69"/>
                  <a:pt x="13" y="58"/>
                </a:cubicBezTo>
                <a:close/>
                <a:moveTo>
                  <a:pt x="58" y="104"/>
                </a:moveTo>
                <a:cubicBezTo>
                  <a:pt x="48" y="104"/>
                  <a:pt x="39" y="100"/>
                  <a:pt x="31" y="95"/>
                </a:cubicBezTo>
                <a:cubicBezTo>
                  <a:pt x="33" y="92"/>
                  <a:pt x="36" y="87"/>
                  <a:pt x="42" y="82"/>
                </a:cubicBezTo>
                <a:cubicBezTo>
                  <a:pt x="47" y="76"/>
                  <a:pt x="55" y="71"/>
                  <a:pt x="65" y="68"/>
                </a:cubicBezTo>
                <a:cubicBezTo>
                  <a:pt x="69" y="77"/>
                  <a:pt x="72" y="88"/>
                  <a:pt x="74" y="101"/>
                </a:cubicBezTo>
                <a:cubicBezTo>
                  <a:pt x="69" y="103"/>
                  <a:pt x="64" y="104"/>
                  <a:pt x="58" y="104"/>
                </a:cubicBezTo>
                <a:close/>
                <a:moveTo>
                  <a:pt x="84" y="96"/>
                </a:moveTo>
                <a:cubicBezTo>
                  <a:pt x="81" y="84"/>
                  <a:pt x="79" y="74"/>
                  <a:pt x="75" y="65"/>
                </a:cubicBezTo>
                <a:cubicBezTo>
                  <a:pt x="78" y="65"/>
                  <a:pt x="81" y="65"/>
                  <a:pt x="85" y="65"/>
                </a:cubicBezTo>
                <a:cubicBezTo>
                  <a:pt x="85" y="65"/>
                  <a:pt x="85" y="65"/>
                  <a:pt x="85" y="65"/>
                </a:cubicBezTo>
                <a:cubicBezTo>
                  <a:pt x="85" y="65"/>
                  <a:pt x="85" y="65"/>
                  <a:pt x="85" y="65"/>
                </a:cubicBezTo>
                <a:cubicBezTo>
                  <a:pt x="85" y="65"/>
                  <a:pt x="85" y="65"/>
                  <a:pt x="85" y="65"/>
                </a:cubicBezTo>
                <a:cubicBezTo>
                  <a:pt x="90" y="65"/>
                  <a:pt x="96" y="65"/>
                  <a:pt x="103" y="67"/>
                </a:cubicBezTo>
                <a:cubicBezTo>
                  <a:pt x="100" y="79"/>
                  <a:pt x="93" y="89"/>
                  <a:pt x="84" y="96"/>
                </a:cubicBez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29" name="Rectangle 28"/>
          <p:cNvSpPr/>
          <p:nvPr/>
        </p:nvSpPr>
        <p:spPr>
          <a:xfrm>
            <a:off x="119427" y="1826009"/>
            <a:ext cx="3254432"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giao dịch của ng</a:t>
            </a:r>
            <a:r>
              <a:rPr lang="vi-VN" sz="1600">
                <a:solidFill>
                  <a:schemeClr val="bg1"/>
                </a:solidFill>
              </a:rPr>
              <a:t>ười</a:t>
            </a:r>
            <a:r>
              <a:rPr lang="en-US" sz="1600">
                <a:solidFill>
                  <a:schemeClr val="bg1"/>
                </a:solidFill>
              </a:rPr>
              <a:t> dùng</a:t>
            </a:r>
          </a:p>
        </p:txBody>
      </p:sp>
      <p:sp>
        <p:nvSpPr>
          <p:cNvPr id="30" name="Rectangle 29"/>
          <p:cNvSpPr/>
          <p:nvPr/>
        </p:nvSpPr>
        <p:spPr>
          <a:xfrm>
            <a:off x="-89028" y="5094586"/>
            <a:ext cx="3254432" cy="820715"/>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quảng cáo, </a:t>
            </a:r>
            <a:r>
              <a:rPr lang="vi-VN" sz="1600">
                <a:solidFill>
                  <a:schemeClr val="bg1"/>
                </a:solidFill>
              </a:rPr>
              <a:t>đă</a:t>
            </a:r>
            <a:r>
              <a:rPr lang="en-US" sz="1600">
                <a:solidFill>
                  <a:schemeClr val="bg1"/>
                </a:solidFill>
              </a:rPr>
              <a:t>ng tin và các mục khác </a:t>
            </a:r>
          </a:p>
        </p:txBody>
      </p:sp>
      <p:sp>
        <p:nvSpPr>
          <p:cNvPr id="31" name="Rectangle 30"/>
          <p:cNvSpPr/>
          <p:nvPr/>
        </p:nvSpPr>
        <p:spPr>
          <a:xfrm>
            <a:off x="-10912" y="3064566"/>
            <a:ext cx="3254432" cy="820715"/>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niêm yết, phí kí quỹ, phí phát hành các </a:t>
            </a:r>
            <a:r>
              <a:rPr lang="vi-VN" sz="1600">
                <a:solidFill>
                  <a:schemeClr val="bg1"/>
                </a:solidFill>
              </a:rPr>
              <a:t>đồng</a:t>
            </a:r>
            <a:r>
              <a:rPr lang="en-US" sz="1600">
                <a:solidFill>
                  <a:schemeClr val="bg1"/>
                </a:solidFill>
              </a:rPr>
              <a:t> coin</a:t>
            </a:r>
          </a:p>
        </p:txBody>
      </p:sp>
      <p:sp>
        <p:nvSpPr>
          <p:cNvPr id="32" name="Rectangle 31"/>
          <p:cNvSpPr/>
          <p:nvPr/>
        </p:nvSpPr>
        <p:spPr>
          <a:xfrm>
            <a:off x="9024481" y="1566292"/>
            <a:ext cx="3218532"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Robot Trade</a:t>
            </a:r>
          </a:p>
        </p:txBody>
      </p:sp>
      <p:sp>
        <p:nvSpPr>
          <p:cNvPr id="33" name="Rectangle 32"/>
          <p:cNvSpPr/>
          <p:nvPr/>
        </p:nvSpPr>
        <p:spPr>
          <a:xfrm>
            <a:off x="9954346" y="3208550"/>
            <a:ext cx="1358801"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IEO </a:t>
            </a:r>
          </a:p>
        </p:txBody>
      </p:sp>
      <p:sp>
        <p:nvSpPr>
          <p:cNvPr id="34" name="Rectangle 33"/>
          <p:cNvSpPr/>
          <p:nvPr/>
        </p:nvSpPr>
        <p:spPr>
          <a:xfrm>
            <a:off x="9236682" y="5055329"/>
            <a:ext cx="2794128" cy="861752"/>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Phát hành </a:t>
            </a:r>
            <a:r>
              <a:rPr lang="vi-VN" sz="1600">
                <a:solidFill>
                  <a:schemeClr val="bg1"/>
                </a:solidFill>
              </a:rPr>
              <a:t>đông</a:t>
            </a:r>
            <a:r>
              <a:rPr lang="en-US" sz="1600">
                <a:solidFill>
                  <a:schemeClr val="bg1"/>
                </a:solidFill>
              </a:rPr>
              <a:t> coin riêng của sàn</a:t>
            </a:r>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15" name="TextBox 14"/>
          <p:cNvSpPr txBox="1"/>
          <p:nvPr/>
        </p:nvSpPr>
        <p:spPr>
          <a:xfrm>
            <a:off x="1669724" y="2936319"/>
            <a:ext cx="3207400" cy="2092881"/>
          </a:xfrm>
          <a:prstGeom prst="rect">
            <a:avLst/>
          </a:prstGeom>
          <a:noFill/>
        </p:spPr>
        <p:txBody>
          <a:bodyPr wrap="square" rtlCol="0">
            <a:spAutoFit/>
          </a:bodyPr>
          <a:lstStyle/>
          <a:p>
            <a:r>
              <a:rPr lang="en-US" sz="13000" b="1" dirty="0" smtClean="0">
                <a:solidFill>
                  <a:schemeClr val="bg1"/>
                </a:solidFill>
                <a:latin typeface="Arial" panose="020B0604020202020204" pitchFamily="34" charset="0"/>
                <a:cs typeface="Arial" panose="020B0604020202020204" pitchFamily="34" charset="0"/>
              </a:rPr>
              <a:t>IEO</a:t>
            </a:r>
            <a:endParaRPr lang="en-US" sz="13000" b="1" dirty="0">
              <a:solidFill>
                <a:schemeClr val="bg1"/>
              </a:solidFill>
              <a:latin typeface="Arial" panose="020B0604020202020204" pitchFamily="34" charset="0"/>
              <a:cs typeface="Arial" panose="020B0604020202020204" pitchFamily="34" charset="0"/>
            </a:endParaRPr>
          </a:p>
        </p:txBody>
      </p:sp>
      <p:sp>
        <p:nvSpPr>
          <p:cNvPr id="18" name="TextBox 17"/>
          <p:cNvSpPr txBox="1"/>
          <p:nvPr/>
        </p:nvSpPr>
        <p:spPr>
          <a:xfrm>
            <a:off x="225424" y="5029200"/>
            <a:ext cx="6096000" cy="677108"/>
          </a:xfrm>
          <a:prstGeom prst="rect">
            <a:avLst/>
          </a:prstGeom>
          <a:noFill/>
        </p:spPr>
        <p:txBody>
          <a:bodyPr wrap="square" rtlCol="0">
            <a:spAutoFit/>
          </a:bodyPr>
          <a:lstStyle/>
          <a:p>
            <a:r>
              <a:rPr lang="en-US" sz="3800" b="1" dirty="0">
                <a:solidFill>
                  <a:schemeClr val="bg1"/>
                </a:solidFill>
                <a:latin typeface="Arial" panose="020B0604020202020204" pitchFamily="34" charset="0"/>
                <a:cs typeface="Arial" panose="020B0604020202020204" pitchFamily="34" charset="0"/>
              </a:rPr>
              <a:t>Initial Exchange Offering</a:t>
            </a:r>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CO vs IE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2212" y="381000"/>
            <a:ext cx="4800600" cy="6360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08212" y="1"/>
            <a:ext cx="7569380" cy="785342"/>
          </a:xfrm>
        </p:spPr>
        <p:txBody>
          <a:bodyPr/>
          <a:lstStyle/>
          <a:p>
            <a:r>
              <a:rPr lang="en-US" sz="3600" b="1" smtClean="0">
                <a:solidFill>
                  <a:srgbClr val="2464A4"/>
                </a:solidFill>
              </a:rPr>
              <a:t>CÁC B</a:t>
            </a:r>
            <a:r>
              <a:rPr lang="vi-VN" sz="3600" b="1" smtClean="0">
                <a:solidFill>
                  <a:srgbClr val="2464A4"/>
                </a:solidFill>
              </a:rPr>
              <a:t>ƯỚC</a:t>
            </a:r>
            <a:r>
              <a:rPr lang="en-US" sz="3600" b="1">
                <a:solidFill>
                  <a:srgbClr val="2464A4"/>
                </a:solidFill>
              </a:rPr>
              <a:t> THAM GIA </a:t>
            </a:r>
            <a:r>
              <a:rPr lang="en-US" sz="3600" b="1" smtClean="0">
                <a:solidFill>
                  <a:srgbClr val="2464A4"/>
                </a:solidFill>
              </a:rPr>
              <a:t>ĐẦU T</a:t>
            </a:r>
            <a:r>
              <a:rPr lang="vi-VN" sz="3600" b="1" smtClean="0">
                <a:solidFill>
                  <a:srgbClr val="2464A4"/>
                </a:solidFill>
              </a:rPr>
              <a:t>Ư</a:t>
            </a:r>
            <a:r>
              <a:rPr lang="en-US" sz="3600" b="1" smtClean="0">
                <a:solidFill>
                  <a:srgbClr val="2464A4"/>
                </a:solidFill>
              </a:rPr>
              <a:t> IEO</a:t>
            </a:r>
            <a:endParaRPr lang="en-US" sz="3600" b="1">
              <a:solidFill>
                <a:srgbClr val="2464A4"/>
              </a:solidFill>
            </a:endParaRPr>
          </a:p>
        </p:txBody>
      </p:sp>
      <p:sp>
        <p:nvSpPr>
          <p:cNvPr id="13" name="Pentagon 12"/>
          <p:cNvSpPr/>
          <p:nvPr/>
        </p:nvSpPr>
        <p:spPr>
          <a:xfrm>
            <a:off x="150812" y="1014893"/>
            <a:ext cx="5943600"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200"/>
              <a:t>Kiểm tra thông tin 1 dự án sắp thực </a:t>
            </a:r>
            <a:r>
              <a:rPr lang="en-US" sz="1200" smtClean="0"/>
              <a:t>hiện IEO</a:t>
            </a:r>
          </a:p>
          <a:p>
            <a:pPr>
              <a:lnSpc>
                <a:spcPct val="150000"/>
              </a:lnSpc>
            </a:pPr>
            <a:r>
              <a:rPr lang="en-US" sz="1200">
                <a:solidFill>
                  <a:schemeClr val="bg1"/>
                </a:solidFill>
              </a:rPr>
              <a:t>Nhiều dự án hiện nay đang crowdfunding chủ yếu qua ICO, bạn nên </a:t>
            </a:r>
            <a:r>
              <a:rPr lang="en-US" sz="1200" smtClean="0">
                <a:solidFill>
                  <a:schemeClr val="bg1"/>
                </a:solidFill>
              </a:rPr>
              <a:t>kiểm tra b</a:t>
            </a:r>
            <a:r>
              <a:rPr lang="vi-VN" sz="1200" smtClean="0">
                <a:solidFill>
                  <a:schemeClr val="bg1"/>
                </a:solidFill>
              </a:rPr>
              <a:t>ướ</a:t>
            </a:r>
            <a:r>
              <a:rPr lang="en-US" sz="1200">
                <a:solidFill>
                  <a:schemeClr val="bg1"/>
                </a:solidFill>
              </a:rPr>
              <a:t>c này để </a:t>
            </a:r>
            <a:r>
              <a:rPr lang="en-US" sz="1200" smtClean="0">
                <a:solidFill>
                  <a:schemeClr val="bg1"/>
                </a:solidFill>
              </a:rPr>
              <a:t>phòng scam.</a:t>
            </a:r>
            <a:endParaRPr lang="en-US" sz="1200">
              <a:solidFill>
                <a:schemeClr val="bg1"/>
              </a:solidFill>
            </a:endParaRPr>
          </a:p>
        </p:txBody>
      </p:sp>
      <p:sp>
        <p:nvSpPr>
          <p:cNvPr id="21" name="Pentagon 20"/>
          <p:cNvSpPr/>
          <p:nvPr/>
        </p:nvSpPr>
        <p:spPr>
          <a:xfrm>
            <a:off x="1530352" y="2602567"/>
            <a:ext cx="5943600"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200"/>
              <a:t>Nghiên cứu sàn giao dịch bạn </a:t>
            </a:r>
            <a:r>
              <a:rPr lang="en-US" sz="1200" smtClean="0"/>
              <a:t>sẽ tham gia mua IEO</a:t>
            </a:r>
            <a:endParaRPr lang="en-US" sz="1200">
              <a:solidFill>
                <a:schemeClr val="bg1"/>
              </a:solidFill>
            </a:endParaRPr>
          </a:p>
        </p:txBody>
      </p:sp>
      <p:sp>
        <p:nvSpPr>
          <p:cNvPr id="27" name="Pentagon 26"/>
          <p:cNvSpPr/>
          <p:nvPr/>
        </p:nvSpPr>
        <p:spPr>
          <a:xfrm>
            <a:off x="1530350" y="3290735"/>
            <a:ext cx="5943600"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200">
                <a:solidFill>
                  <a:schemeClr val="bg1"/>
                </a:solidFill>
              </a:rPr>
              <a:t>Đăng ký tài khoản và thực hiện KYC với sàn giao dịch</a:t>
            </a:r>
          </a:p>
        </p:txBody>
      </p:sp>
      <p:sp>
        <p:nvSpPr>
          <p:cNvPr id="33" name="Pentagon 32"/>
          <p:cNvSpPr/>
          <p:nvPr/>
        </p:nvSpPr>
        <p:spPr>
          <a:xfrm>
            <a:off x="6094412" y="4509935"/>
            <a:ext cx="5943600"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200"/>
              <a:t>Kiểm tra loại tiền điện tử nào sẽ </a:t>
            </a:r>
            <a:r>
              <a:rPr lang="en-US" sz="1200" smtClean="0"/>
              <a:t>đ</a:t>
            </a:r>
            <a:r>
              <a:rPr lang="vi-VN" sz="1200" smtClean="0"/>
              <a:t>ượ</a:t>
            </a:r>
            <a:r>
              <a:rPr lang="en-US" sz="1200"/>
              <a:t>c chấp nhận khi bạn </a:t>
            </a:r>
            <a:r>
              <a:rPr lang="en-US" sz="1200" smtClean="0"/>
              <a:t>đầu t</a:t>
            </a:r>
            <a:r>
              <a:rPr lang="vi-VN" sz="1200" smtClean="0"/>
              <a:t>ư</a:t>
            </a:r>
            <a:r>
              <a:rPr lang="en-US" sz="1200" smtClean="0"/>
              <a:t> IEO</a:t>
            </a:r>
          </a:p>
          <a:p>
            <a:pPr>
              <a:lnSpc>
                <a:spcPct val="150000"/>
              </a:lnSpc>
            </a:pPr>
            <a:r>
              <a:rPr lang="en-US" sz="1200">
                <a:solidFill>
                  <a:schemeClr val="bg1"/>
                </a:solidFill>
              </a:rPr>
              <a:t>Hầu hết các dự án sẽ yêu cầu bạn gửi Ether để </a:t>
            </a:r>
            <a:r>
              <a:rPr lang="en-US" sz="1200" smtClean="0">
                <a:solidFill>
                  <a:schemeClr val="bg1"/>
                </a:solidFill>
              </a:rPr>
              <a:t>đầu t</a:t>
            </a:r>
            <a:r>
              <a:rPr lang="vi-VN" sz="1200" smtClean="0">
                <a:solidFill>
                  <a:schemeClr val="bg1"/>
                </a:solidFill>
              </a:rPr>
              <a:t>ư</a:t>
            </a:r>
            <a:r>
              <a:rPr lang="en-US" sz="1200">
                <a:solidFill>
                  <a:schemeClr val="bg1"/>
                </a:solidFill>
              </a:rPr>
              <a:t>. Tuy nhiên, với IEO, bạn có thể </a:t>
            </a:r>
            <a:r>
              <a:rPr lang="en-US" sz="1200" smtClean="0">
                <a:solidFill>
                  <a:schemeClr val="bg1"/>
                </a:solidFill>
              </a:rPr>
              <a:t>đầu t</a:t>
            </a:r>
            <a:r>
              <a:rPr lang="vi-VN" sz="1200" smtClean="0">
                <a:solidFill>
                  <a:schemeClr val="bg1"/>
                </a:solidFill>
              </a:rPr>
              <a:t>ư</a:t>
            </a:r>
            <a:r>
              <a:rPr lang="en-US" sz="1200">
                <a:solidFill>
                  <a:schemeClr val="bg1"/>
                </a:solidFill>
              </a:rPr>
              <a:t> bằng coin sàn giao </a:t>
            </a:r>
            <a:r>
              <a:rPr lang="en-US" sz="1200" smtClean="0">
                <a:solidFill>
                  <a:schemeClr val="bg1"/>
                </a:solidFill>
              </a:rPr>
              <a:t>dịch.</a:t>
            </a:r>
          </a:p>
          <a:p>
            <a:pPr>
              <a:lnSpc>
                <a:spcPct val="150000"/>
              </a:lnSpc>
            </a:pPr>
            <a:r>
              <a:rPr lang="en-US" sz="1200">
                <a:solidFill>
                  <a:schemeClr val="bg1"/>
                </a:solidFill>
              </a:rPr>
              <a:t>Hãy kiểm tra kĩ thông tin </a:t>
            </a:r>
            <a:r>
              <a:rPr lang="en-US" sz="1200" smtClean="0">
                <a:solidFill>
                  <a:schemeClr val="bg1"/>
                </a:solidFill>
              </a:rPr>
              <a:t>này. </a:t>
            </a:r>
            <a:endParaRPr lang="en-US" sz="1200">
              <a:solidFill>
                <a:schemeClr val="bg1"/>
              </a:solidFill>
            </a:endParaRPr>
          </a:p>
        </p:txBody>
      </p:sp>
      <p:sp>
        <p:nvSpPr>
          <p:cNvPr id="39" name="Pentagon 38"/>
          <p:cNvSpPr/>
          <p:nvPr/>
        </p:nvSpPr>
        <p:spPr>
          <a:xfrm>
            <a:off x="1530352" y="5718290"/>
            <a:ext cx="5943600"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200"/>
              <a:t>Thực hiện mua IEO khi có thông báo bắt đầu</a:t>
            </a:r>
            <a:endParaRPr lang="en-US" sz="1200">
              <a:solidFill>
                <a:schemeClr val="bg1"/>
              </a:solidFill>
            </a:endParaRPr>
          </a:p>
        </p:txBody>
      </p:sp>
      <p:pic>
        <p:nvPicPr>
          <p:cNvPr id="3074" name="Picture 2" descr="cÃ¡c-bÆ°á»c-tham-gia-Äáº§u-tÆ°-IE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9612" y="-2235751"/>
            <a:ext cx="5643153" cy="8478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58430</TotalTime>
  <Words>1386</Words>
  <Application>Microsoft Office PowerPoint</Application>
  <PresentationFormat>Custom</PresentationFormat>
  <Paragraphs>116</Paragraphs>
  <Slides>24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Book Antiqua</vt:lpstr>
      <vt:lpstr>Calibri</vt:lpstr>
      <vt:lpstr>FontAwesome</vt:lpstr>
      <vt:lpstr>Montserrat</vt:lpstr>
      <vt:lpstr>PT Sans</vt:lpstr>
      <vt:lpstr>Roboto</vt:lpstr>
      <vt:lpstr>Times New Roman</vt:lpstr>
      <vt:lpstr>Custom Design</vt:lpstr>
      <vt:lpstr>PowerPoint Presentation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cho người dùng triển khai IEO</vt:lpstr>
      <vt:lpstr>Các dự án IEO tiềm năm trong 2019</vt:lpstr>
      <vt:lpstr>PowerPoint Presentation</vt:lpstr>
      <vt:lpstr>PowerPoint Presentation</vt:lpstr>
      <vt:lpstr>WorldTrade Token</vt:lpstr>
      <vt:lpstr>Cơ hội Đầu Tư và Hợp tác cùng WORLDTRADE! </vt:lpstr>
      <vt:lpstr>Cơ hội Đầu Tư và Hợp tác cùng WORLDTRADE! </vt:lpstr>
      <vt:lpstr>Cơ hội Đầu Tư và Hợp tác cùng WORLDTRADE! </vt:lpstr>
      <vt:lpstr>Lộ trình phát triển qua các giai đoạn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Duc Minh Vu</cp:lastModifiedBy>
  <cp:revision>10114</cp:revision>
  <dcterms:created xsi:type="dcterms:W3CDTF">2014-09-03T19:30:44Z</dcterms:created>
  <dcterms:modified xsi:type="dcterms:W3CDTF">2019-08-23T10:28:27Z</dcterms:modified>
</cp:coreProperties>
</file>